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0"/>
  </p:notesMasterIdLst>
  <p:sldIdLst>
    <p:sldId id="374" r:id="rId2"/>
    <p:sldId id="360" r:id="rId3"/>
    <p:sldId id="282" r:id="rId4"/>
    <p:sldId id="298" r:id="rId5"/>
    <p:sldId id="257" r:id="rId6"/>
    <p:sldId id="258" r:id="rId7"/>
    <p:sldId id="259" r:id="rId8"/>
    <p:sldId id="300" r:id="rId9"/>
    <p:sldId id="345" r:id="rId10"/>
    <p:sldId id="346" r:id="rId11"/>
    <p:sldId id="260" r:id="rId12"/>
    <p:sldId id="261" r:id="rId13"/>
    <p:sldId id="301" r:id="rId14"/>
    <p:sldId id="302" r:id="rId15"/>
    <p:sldId id="263" r:id="rId16"/>
    <p:sldId id="352" r:id="rId17"/>
    <p:sldId id="375" r:id="rId18"/>
    <p:sldId id="314" r:id="rId19"/>
    <p:sldId id="347" r:id="rId20"/>
    <p:sldId id="307" r:id="rId21"/>
    <p:sldId id="308" r:id="rId22"/>
    <p:sldId id="309" r:id="rId23"/>
    <p:sldId id="310" r:id="rId24"/>
    <p:sldId id="311" r:id="rId25"/>
    <p:sldId id="262" r:id="rId26"/>
    <p:sldId id="312" r:id="rId27"/>
    <p:sldId id="313" r:id="rId28"/>
    <p:sldId id="283" r:id="rId29"/>
    <p:sldId id="266" r:id="rId30"/>
    <p:sldId id="271" r:id="rId31"/>
    <p:sldId id="380" r:id="rId32"/>
    <p:sldId id="381" r:id="rId33"/>
    <p:sldId id="382" r:id="rId34"/>
    <p:sldId id="383" r:id="rId35"/>
    <p:sldId id="299" r:id="rId36"/>
    <p:sldId id="370" r:id="rId37"/>
    <p:sldId id="371" r:id="rId38"/>
    <p:sldId id="349" r:id="rId39"/>
    <p:sldId id="350" r:id="rId40"/>
    <p:sldId id="353" r:id="rId41"/>
    <p:sldId id="351" r:id="rId42"/>
    <p:sldId id="285" r:id="rId43"/>
    <p:sldId id="376" r:id="rId44"/>
    <p:sldId id="378" r:id="rId45"/>
    <p:sldId id="379" r:id="rId46"/>
    <p:sldId id="268" r:id="rId47"/>
    <p:sldId id="369" r:id="rId48"/>
    <p:sldId id="384" r:id="rId49"/>
    <p:sldId id="385" r:id="rId50"/>
    <p:sldId id="267" r:id="rId51"/>
    <p:sldId id="269" r:id="rId52"/>
    <p:sldId id="355" r:id="rId53"/>
    <p:sldId id="264" r:id="rId54"/>
    <p:sldId id="265" r:id="rId55"/>
    <p:sldId id="297" r:id="rId56"/>
    <p:sldId id="416" r:id="rId57"/>
    <p:sldId id="417" r:id="rId58"/>
    <p:sldId id="303" r:id="rId59"/>
    <p:sldId id="304" r:id="rId60"/>
    <p:sldId id="305" r:id="rId61"/>
    <p:sldId id="356" r:id="rId62"/>
    <p:sldId id="357" r:id="rId63"/>
    <p:sldId id="358" r:id="rId64"/>
    <p:sldId id="306" r:id="rId65"/>
    <p:sldId id="386" r:id="rId66"/>
    <p:sldId id="387" r:id="rId67"/>
    <p:sldId id="388" r:id="rId68"/>
    <p:sldId id="390" r:id="rId69"/>
    <p:sldId id="391" r:id="rId70"/>
    <p:sldId id="389" r:id="rId71"/>
    <p:sldId id="392" r:id="rId72"/>
    <p:sldId id="393" r:id="rId73"/>
    <p:sldId id="315" r:id="rId74"/>
    <p:sldId id="342" r:id="rId75"/>
    <p:sldId id="343" r:id="rId76"/>
    <p:sldId id="373" r:id="rId77"/>
    <p:sldId id="284" r:id="rId78"/>
    <p:sldId id="377" r:id="rId79"/>
    <p:sldId id="270" r:id="rId80"/>
    <p:sldId id="317" r:id="rId81"/>
    <p:sldId id="316" r:id="rId82"/>
    <p:sldId id="318" r:id="rId83"/>
    <p:sldId id="319" r:id="rId84"/>
    <p:sldId id="320" r:id="rId85"/>
    <p:sldId id="322" r:id="rId86"/>
    <p:sldId id="321" r:id="rId87"/>
    <p:sldId id="394" r:id="rId88"/>
    <p:sldId id="395" r:id="rId89"/>
    <p:sldId id="396" r:id="rId90"/>
    <p:sldId id="359" r:id="rId91"/>
    <p:sldId id="397" r:id="rId92"/>
    <p:sldId id="398" r:id="rId93"/>
    <p:sldId id="372" r:id="rId94"/>
    <p:sldId id="281" r:id="rId95"/>
    <p:sldId id="287" r:id="rId96"/>
    <p:sldId id="323" r:id="rId97"/>
    <p:sldId id="324" r:id="rId98"/>
    <p:sldId id="325" r:id="rId99"/>
    <p:sldId id="326" r:id="rId100"/>
    <p:sldId id="327" r:id="rId101"/>
    <p:sldId id="328" r:id="rId102"/>
    <p:sldId id="329" r:id="rId103"/>
    <p:sldId id="354" r:id="rId104"/>
    <p:sldId id="330" r:id="rId105"/>
    <p:sldId id="331" r:id="rId106"/>
    <p:sldId id="332" r:id="rId107"/>
    <p:sldId id="399" r:id="rId108"/>
    <p:sldId id="333" r:id="rId109"/>
    <p:sldId id="334" r:id="rId110"/>
    <p:sldId id="335" r:id="rId111"/>
    <p:sldId id="336" r:id="rId112"/>
    <p:sldId id="400" r:id="rId113"/>
    <p:sldId id="401" r:id="rId114"/>
    <p:sldId id="402" r:id="rId115"/>
    <p:sldId id="403" r:id="rId116"/>
    <p:sldId id="404" r:id="rId117"/>
    <p:sldId id="405" r:id="rId118"/>
    <p:sldId id="337" r:id="rId119"/>
    <p:sldId id="338" r:id="rId120"/>
    <p:sldId id="339" r:id="rId121"/>
    <p:sldId id="340" r:id="rId122"/>
    <p:sldId id="408" r:id="rId123"/>
    <p:sldId id="407" r:id="rId124"/>
    <p:sldId id="406" r:id="rId125"/>
    <p:sldId id="409" r:id="rId126"/>
    <p:sldId id="410" r:id="rId127"/>
    <p:sldId id="411" r:id="rId128"/>
    <p:sldId id="412" r:id="rId129"/>
    <p:sldId id="341" r:id="rId130"/>
    <p:sldId id="413" r:id="rId131"/>
    <p:sldId id="414" r:id="rId132"/>
    <p:sldId id="415" r:id="rId133"/>
    <p:sldId id="286" r:id="rId134"/>
    <p:sldId id="288" r:id="rId135"/>
    <p:sldId id="361" r:id="rId136"/>
    <p:sldId id="362" r:id="rId137"/>
    <p:sldId id="363" r:id="rId138"/>
    <p:sldId id="364" r:id="rId139"/>
    <p:sldId id="365" r:id="rId140"/>
    <p:sldId id="366" r:id="rId141"/>
    <p:sldId id="367" r:id="rId142"/>
    <p:sldId id="290" r:id="rId143"/>
    <p:sldId id="272" r:id="rId144"/>
    <p:sldId id="289" r:id="rId145"/>
    <p:sldId id="274" r:id="rId146"/>
    <p:sldId id="273" r:id="rId147"/>
    <p:sldId id="275" r:id="rId148"/>
    <p:sldId id="291" r:id="rId149"/>
    <p:sldId id="276" r:id="rId150"/>
    <p:sldId id="277" r:id="rId151"/>
    <p:sldId id="279" r:id="rId152"/>
    <p:sldId id="278" r:id="rId153"/>
    <p:sldId id="280" r:id="rId154"/>
    <p:sldId id="292" r:id="rId155"/>
    <p:sldId id="293" r:id="rId156"/>
    <p:sldId id="294" r:id="rId157"/>
    <p:sldId id="295" r:id="rId158"/>
    <p:sldId id="296" r:id="rId1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DB92A-9AE6-4D95-8FAC-2E1D08BEF2EB}" type="datetimeFigureOut">
              <a:rPr lang="en-US" smtClean="0"/>
              <a:t>3/4/2024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2F3985-A231-413E-8760-2361EEB34C61}" type="slidenum">
              <a:rPr lang="en-US" smtClean="0"/>
              <a:t>‹#›</a:t>
            </a:fld>
            <a:endParaRPr lang="en-US"/>
          </a:p>
        </p:txBody>
      </p:sp>
    </p:spTree>
    <p:extLst>
      <p:ext uri="{BB962C8B-B14F-4D97-AF65-F5344CB8AC3E}">
        <p14:creationId xmlns:p14="http://schemas.microsoft.com/office/powerpoint/2010/main" val="3772744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2F3985-A231-413E-8760-2361EEB34C61}" type="slidenum">
              <a:rPr lang="en-US" smtClean="0"/>
              <a:t>122</a:t>
            </a:fld>
            <a:endParaRPr lang="en-US"/>
          </a:p>
        </p:txBody>
      </p:sp>
    </p:spTree>
    <p:extLst>
      <p:ext uri="{BB962C8B-B14F-4D97-AF65-F5344CB8AC3E}">
        <p14:creationId xmlns:p14="http://schemas.microsoft.com/office/powerpoint/2010/main" val="3289839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BD9F-CA8B-4FB8-AC29-6F73FE0EAC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2F90C-6CB0-43CE-852D-CEBD80CDFE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60D9DD-6B7A-454E-9050-CD5F841F366E}"/>
              </a:ext>
            </a:extLst>
          </p:cNvPr>
          <p:cNvSpPr>
            <a:spLocks noGrp="1"/>
          </p:cNvSpPr>
          <p:nvPr>
            <p:ph type="dt" sz="half" idx="10"/>
          </p:nvPr>
        </p:nvSpPr>
        <p:spPr/>
        <p:txBody>
          <a:bodyPr/>
          <a:lstStyle/>
          <a:p>
            <a:fld id="{EB20FAD9-C08D-4BEA-84D7-59AE0F758154}" type="datetimeFigureOut">
              <a:rPr lang="en-US" smtClean="0"/>
              <a:t>3/4/2024</a:t>
            </a:fld>
            <a:endParaRPr lang="en-US"/>
          </a:p>
        </p:txBody>
      </p:sp>
      <p:sp>
        <p:nvSpPr>
          <p:cNvPr id="5" name="Footer Placeholder 4">
            <a:extLst>
              <a:ext uri="{FF2B5EF4-FFF2-40B4-BE49-F238E27FC236}">
                <a16:creationId xmlns:a16="http://schemas.microsoft.com/office/drawing/2014/main" id="{9D5C25BC-03D8-4EDF-9F16-CE3BED3005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B704C-8EE1-4DC9-9EA0-CF7257321559}"/>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231124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A208-C9FA-4EDB-AC5C-71854A762E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73D001-9EDC-4342-A9F9-F76DDDA228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79CD9E-2DD9-44A2-B966-F329F921B475}"/>
              </a:ext>
            </a:extLst>
          </p:cNvPr>
          <p:cNvSpPr>
            <a:spLocks noGrp="1"/>
          </p:cNvSpPr>
          <p:nvPr>
            <p:ph type="dt" sz="half" idx="10"/>
          </p:nvPr>
        </p:nvSpPr>
        <p:spPr/>
        <p:txBody>
          <a:bodyPr/>
          <a:lstStyle/>
          <a:p>
            <a:fld id="{EB20FAD9-C08D-4BEA-84D7-59AE0F758154}" type="datetimeFigureOut">
              <a:rPr lang="en-US" smtClean="0"/>
              <a:t>3/4/2024</a:t>
            </a:fld>
            <a:endParaRPr lang="en-US"/>
          </a:p>
        </p:txBody>
      </p:sp>
      <p:sp>
        <p:nvSpPr>
          <p:cNvPr id="5" name="Footer Placeholder 4">
            <a:extLst>
              <a:ext uri="{FF2B5EF4-FFF2-40B4-BE49-F238E27FC236}">
                <a16:creationId xmlns:a16="http://schemas.microsoft.com/office/drawing/2014/main" id="{3BBD8E52-6D3B-43CB-A723-527CF8B010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6EE669-33A6-4400-95A7-EDD96936B3E9}"/>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179789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E0400F-9B05-46B7-B6D0-04FB331719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FA9FD8-5D02-42CF-B540-B167B71FE5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C79C33-1296-4627-89F7-83B1A79716FE}"/>
              </a:ext>
            </a:extLst>
          </p:cNvPr>
          <p:cNvSpPr>
            <a:spLocks noGrp="1"/>
          </p:cNvSpPr>
          <p:nvPr>
            <p:ph type="dt" sz="half" idx="10"/>
          </p:nvPr>
        </p:nvSpPr>
        <p:spPr/>
        <p:txBody>
          <a:bodyPr/>
          <a:lstStyle/>
          <a:p>
            <a:fld id="{EB20FAD9-C08D-4BEA-84D7-59AE0F758154}" type="datetimeFigureOut">
              <a:rPr lang="en-US" smtClean="0"/>
              <a:t>3/4/2024</a:t>
            </a:fld>
            <a:endParaRPr lang="en-US"/>
          </a:p>
        </p:txBody>
      </p:sp>
      <p:sp>
        <p:nvSpPr>
          <p:cNvPr id="5" name="Footer Placeholder 4">
            <a:extLst>
              <a:ext uri="{FF2B5EF4-FFF2-40B4-BE49-F238E27FC236}">
                <a16:creationId xmlns:a16="http://schemas.microsoft.com/office/drawing/2014/main" id="{FC8A7657-D958-4358-9CAB-71D83087E3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00F62-42B5-430C-A36C-D934D56516AF}"/>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326814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905-31D1-414D-9E7A-9B36BE9A0F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A2406D-60A8-4687-821D-74BEAE4575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0236BE-FA85-4618-BB9F-113FCA5AC233}"/>
              </a:ext>
            </a:extLst>
          </p:cNvPr>
          <p:cNvSpPr>
            <a:spLocks noGrp="1"/>
          </p:cNvSpPr>
          <p:nvPr>
            <p:ph type="dt" sz="half" idx="10"/>
          </p:nvPr>
        </p:nvSpPr>
        <p:spPr/>
        <p:txBody>
          <a:bodyPr/>
          <a:lstStyle/>
          <a:p>
            <a:fld id="{EB20FAD9-C08D-4BEA-84D7-59AE0F758154}" type="datetimeFigureOut">
              <a:rPr lang="en-US" smtClean="0"/>
              <a:t>3/4/2024</a:t>
            </a:fld>
            <a:endParaRPr lang="en-US"/>
          </a:p>
        </p:txBody>
      </p:sp>
      <p:sp>
        <p:nvSpPr>
          <p:cNvPr id="5" name="Footer Placeholder 4">
            <a:extLst>
              <a:ext uri="{FF2B5EF4-FFF2-40B4-BE49-F238E27FC236}">
                <a16:creationId xmlns:a16="http://schemas.microsoft.com/office/drawing/2014/main" id="{ED67B9A8-6F54-42D5-919C-89A246D0FD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5F4A6-4EB9-4D4A-AD4A-EB17141D1931}"/>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0080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8658-4C21-4BFF-8D78-39613B1C26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5AFD90-032A-4AC6-92A8-887A6E213C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80F4E4-D917-4127-B996-CC331D5E6A97}"/>
              </a:ext>
            </a:extLst>
          </p:cNvPr>
          <p:cNvSpPr>
            <a:spLocks noGrp="1"/>
          </p:cNvSpPr>
          <p:nvPr>
            <p:ph type="dt" sz="half" idx="10"/>
          </p:nvPr>
        </p:nvSpPr>
        <p:spPr/>
        <p:txBody>
          <a:bodyPr/>
          <a:lstStyle/>
          <a:p>
            <a:fld id="{EB20FAD9-C08D-4BEA-84D7-59AE0F758154}" type="datetimeFigureOut">
              <a:rPr lang="en-US" smtClean="0"/>
              <a:t>3/4/2024</a:t>
            </a:fld>
            <a:endParaRPr lang="en-US"/>
          </a:p>
        </p:txBody>
      </p:sp>
      <p:sp>
        <p:nvSpPr>
          <p:cNvPr id="5" name="Footer Placeholder 4">
            <a:extLst>
              <a:ext uri="{FF2B5EF4-FFF2-40B4-BE49-F238E27FC236}">
                <a16:creationId xmlns:a16="http://schemas.microsoft.com/office/drawing/2014/main" id="{DC3CE9BA-BD7C-44F8-A8BB-26F3588E4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AEC9BF-9B97-4220-A7AE-31C3A8E965C1}"/>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15623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A34D-4D38-439E-BBEB-30E38A74E5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B68E85-2934-4378-B034-C956FD6118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195936-166F-484B-86CE-F9D5702304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15D84C-BE2E-488B-943C-192CB9C0B3FC}"/>
              </a:ext>
            </a:extLst>
          </p:cNvPr>
          <p:cNvSpPr>
            <a:spLocks noGrp="1"/>
          </p:cNvSpPr>
          <p:nvPr>
            <p:ph type="dt" sz="half" idx="10"/>
          </p:nvPr>
        </p:nvSpPr>
        <p:spPr/>
        <p:txBody>
          <a:bodyPr/>
          <a:lstStyle/>
          <a:p>
            <a:fld id="{EB20FAD9-C08D-4BEA-84D7-59AE0F758154}" type="datetimeFigureOut">
              <a:rPr lang="en-US" smtClean="0"/>
              <a:t>3/4/2024</a:t>
            </a:fld>
            <a:endParaRPr lang="en-US"/>
          </a:p>
        </p:txBody>
      </p:sp>
      <p:sp>
        <p:nvSpPr>
          <p:cNvPr id="6" name="Footer Placeholder 5">
            <a:extLst>
              <a:ext uri="{FF2B5EF4-FFF2-40B4-BE49-F238E27FC236}">
                <a16:creationId xmlns:a16="http://schemas.microsoft.com/office/drawing/2014/main" id="{72B1DCF4-13C8-4BE7-83FE-AF37474E3B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0C7C43-E521-43F0-8C8B-43C609F3ABC4}"/>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808198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3FE31-9232-497A-B70C-4A4711F382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5A1B58-3B40-40A3-80AF-C67BED4FF1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33956E-EC92-49D7-BAB5-88A0849B6E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A606D5-123F-47D1-AD5B-52571E4215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B894D4-26B2-4B43-8247-C0A1BADC79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97FD05-CA70-48DF-829D-EA992B5F2BFA}"/>
              </a:ext>
            </a:extLst>
          </p:cNvPr>
          <p:cNvSpPr>
            <a:spLocks noGrp="1"/>
          </p:cNvSpPr>
          <p:nvPr>
            <p:ph type="dt" sz="half" idx="10"/>
          </p:nvPr>
        </p:nvSpPr>
        <p:spPr/>
        <p:txBody>
          <a:bodyPr/>
          <a:lstStyle/>
          <a:p>
            <a:fld id="{EB20FAD9-C08D-4BEA-84D7-59AE0F758154}" type="datetimeFigureOut">
              <a:rPr lang="en-US" smtClean="0"/>
              <a:t>3/4/2024</a:t>
            </a:fld>
            <a:endParaRPr lang="en-US"/>
          </a:p>
        </p:txBody>
      </p:sp>
      <p:sp>
        <p:nvSpPr>
          <p:cNvPr id="8" name="Footer Placeholder 7">
            <a:extLst>
              <a:ext uri="{FF2B5EF4-FFF2-40B4-BE49-F238E27FC236}">
                <a16:creationId xmlns:a16="http://schemas.microsoft.com/office/drawing/2014/main" id="{5EEEBADD-3923-4ACF-A68D-91648E2D85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5B55B9-D338-4E26-BFD3-E2C08E45FD71}"/>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742574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1D44-CC1A-43A4-9AE6-06A20F05D2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9CBD91-402B-4A6A-837C-76C5B7849D39}"/>
              </a:ext>
            </a:extLst>
          </p:cNvPr>
          <p:cNvSpPr>
            <a:spLocks noGrp="1"/>
          </p:cNvSpPr>
          <p:nvPr>
            <p:ph type="dt" sz="half" idx="10"/>
          </p:nvPr>
        </p:nvSpPr>
        <p:spPr/>
        <p:txBody>
          <a:bodyPr/>
          <a:lstStyle/>
          <a:p>
            <a:fld id="{EB20FAD9-C08D-4BEA-84D7-59AE0F758154}" type="datetimeFigureOut">
              <a:rPr lang="en-US" smtClean="0"/>
              <a:t>3/4/2024</a:t>
            </a:fld>
            <a:endParaRPr lang="en-US"/>
          </a:p>
        </p:txBody>
      </p:sp>
      <p:sp>
        <p:nvSpPr>
          <p:cNvPr id="4" name="Footer Placeholder 3">
            <a:extLst>
              <a:ext uri="{FF2B5EF4-FFF2-40B4-BE49-F238E27FC236}">
                <a16:creationId xmlns:a16="http://schemas.microsoft.com/office/drawing/2014/main" id="{08D6DB59-C5FC-4901-8DD7-DC0D9E8C32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DB5153-F07C-4445-B361-259F27FEF31D}"/>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2998093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315D1F-9A2B-4A5C-8B17-BBB2E920580A}"/>
              </a:ext>
            </a:extLst>
          </p:cNvPr>
          <p:cNvSpPr>
            <a:spLocks noGrp="1"/>
          </p:cNvSpPr>
          <p:nvPr>
            <p:ph type="dt" sz="half" idx="10"/>
          </p:nvPr>
        </p:nvSpPr>
        <p:spPr/>
        <p:txBody>
          <a:bodyPr/>
          <a:lstStyle/>
          <a:p>
            <a:fld id="{EB20FAD9-C08D-4BEA-84D7-59AE0F758154}" type="datetimeFigureOut">
              <a:rPr lang="en-US" smtClean="0"/>
              <a:t>3/4/2024</a:t>
            </a:fld>
            <a:endParaRPr lang="en-US"/>
          </a:p>
        </p:txBody>
      </p:sp>
      <p:sp>
        <p:nvSpPr>
          <p:cNvPr id="3" name="Footer Placeholder 2">
            <a:extLst>
              <a:ext uri="{FF2B5EF4-FFF2-40B4-BE49-F238E27FC236}">
                <a16:creationId xmlns:a16="http://schemas.microsoft.com/office/drawing/2014/main" id="{9FC29A85-4543-4D2F-95B1-A83BE628B3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2A4995-CA26-4A71-9D6C-34D65B8D6189}"/>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007084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43C9-C0AC-4E1F-829C-6A9EF3F31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E00EE2-162C-412E-A69F-4D6F48251C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236C50-9715-4A2A-A0F9-66848C5CE6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4AFA15-8E94-4C23-BBDD-2B163C1A7B75}"/>
              </a:ext>
            </a:extLst>
          </p:cNvPr>
          <p:cNvSpPr>
            <a:spLocks noGrp="1"/>
          </p:cNvSpPr>
          <p:nvPr>
            <p:ph type="dt" sz="half" idx="10"/>
          </p:nvPr>
        </p:nvSpPr>
        <p:spPr/>
        <p:txBody>
          <a:bodyPr/>
          <a:lstStyle/>
          <a:p>
            <a:fld id="{EB20FAD9-C08D-4BEA-84D7-59AE0F758154}" type="datetimeFigureOut">
              <a:rPr lang="en-US" smtClean="0"/>
              <a:t>3/4/2024</a:t>
            </a:fld>
            <a:endParaRPr lang="en-US"/>
          </a:p>
        </p:txBody>
      </p:sp>
      <p:sp>
        <p:nvSpPr>
          <p:cNvPr id="6" name="Footer Placeholder 5">
            <a:extLst>
              <a:ext uri="{FF2B5EF4-FFF2-40B4-BE49-F238E27FC236}">
                <a16:creationId xmlns:a16="http://schemas.microsoft.com/office/drawing/2014/main" id="{43A68855-A88E-4459-A684-A64495581D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06EDF-2359-448E-858A-741951ABDC67}"/>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6200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5BEA-FA2A-416C-AD6E-61725A11E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66EB74-1BEA-4E6E-A72C-96AD1CC1C6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5BD55E-C466-4C28-B5AF-9610293A8B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D3BECE-6D90-4A01-AC93-DA8D41957D2B}"/>
              </a:ext>
            </a:extLst>
          </p:cNvPr>
          <p:cNvSpPr>
            <a:spLocks noGrp="1"/>
          </p:cNvSpPr>
          <p:nvPr>
            <p:ph type="dt" sz="half" idx="10"/>
          </p:nvPr>
        </p:nvSpPr>
        <p:spPr/>
        <p:txBody>
          <a:bodyPr/>
          <a:lstStyle/>
          <a:p>
            <a:fld id="{EB20FAD9-C08D-4BEA-84D7-59AE0F758154}" type="datetimeFigureOut">
              <a:rPr lang="en-US" smtClean="0"/>
              <a:t>3/4/2024</a:t>
            </a:fld>
            <a:endParaRPr lang="en-US"/>
          </a:p>
        </p:txBody>
      </p:sp>
      <p:sp>
        <p:nvSpPr>
          <p:cNvPr id="6" name="Footer Placeholder 5">
            <a:extLst>
              <a:ext uri="{FF2B5EF4-FFF2-40B4-BE49-F238E27FC236}">
                <a16:creationId xmlns:a16="http://schemas.microsoft.com/office/drawing/2014/main" id="{A32CF3F9-4BFA-4550-978E-043B1A3F09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B104E4-6D4B-461E-A083-CB287624B13B}"/>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4026078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49F46C-3DB9-42B5-82BD-1F96B9BC7C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4B1F27-76C0-4A5D-878A-8D88B836EC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EFD3C-6E93-4778-AEA0-F3EB23B1F9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0FAD9-C08D-4BEA-84D7-59AE0F758154}" type="datetimeFigureOut">
              <a:rPr lang="en-US" smtClean="0"/>
              <a:t>3/4/2024</a:t>
            </a:fld>
            <a:endParaRPr lang="en-US"/>
          </a:p>
        </p:txBody>
      </p:sp>
      <p:sp>
        <p:nvSpPr>
          <p:cNvPr id="5" name="Footer Placeholder 4">
            <a:extLst>
              <a:ext uri="{FF2B5EF4-FFF2-40B4-BE49-F238E27FC236}">
                <a16:creationId xmlns:a16="http://schemas.microsoft.com/office/drawing/2014/main" id="{7456FCDB-5AC6-42B6-AA59-9BCC97B01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56D1E6-DEC8-4949-8863-7047AE1FBC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DBB3A-EC4C-4923-A28D-BEA0CA54FC09}" type="slidenum">
              <a:rPr lang="en-US" smtClean="0"/>
              <a:t>‹#›</a:t>
            </a:fld>
            <a:endParaRPr lang="en-US"/>
          </a:p>
        </p:txBody>
      </p:sp>
    </p:spTree>
    <p:extLst>
      <p:ext uri="{BB962C8B-B14F-4D97-AF65-F5344CB8AC3E}">
        <p14:creationId xmlns:p14="http://schemas.microsoft.com/office/powerpoint/2010/main" val="415448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7B1163-DEC6-4432-B9BB-CE9CDCE7504F}"/>
              </a:ext>
            </a:extLst>
          </p:cNvPr>
          <p:cNvSpPr txBox="1"/>
          <p:nvPr/>
        </p:nvSpPr>
        <p:spPr>
          <a:xfrm>
            <a:off x="2940424" y="2644588"/>
            <a:ext cx="6024282" cy="369332"/>
          </a:xfrm>
          <a:prstGeom prst="rect">
            <a:avLst/>
          </a:prstGeom>
          <a:noFill/>
        </p:spPr>
        <p:txBody>
          <a:bodyPr wrap="square" rtlCol="0">
            <a:spAutoFit/>
          </a:bodyPr>
          <a:lstStyle/>
          <a:p>
            <a:pPr algn="ctr"/>
            <a:r>
              <a:rPr lang="en-US" dirty="0"/>
              <a:t>Table of Contents</a:t>
            </a:r>
          </a:p>
        </p:txBody>
      </p:sp>
    </p:spTree>
    <p:extLst>
      <p:ext uri="{BB962C8B-B14F-4D97-AF65-F5344CB8AC3E}">
        <p14:creationId xmlns:p14="http://schemas.microsoft.com/office/powerpoint/2010/main" val="3310104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54D72-58DD-4372-8ABF-A412CB5E03F2}"/>
              </a:ext>
            </a:extLst>
          </p:cNvPr>
          <p:cNvPicPr>
            <a:picLocks noChangeAspect="1"/>
          </p:cNvPicPr>
          <p:nvPr/>
        </p:nvPicPr>
        <p:blipFill>
          <a:blip r:embed="rId2"/>
          <a:stretch>
            <a:fillRect/>
          </a:stretch>
        </p:blipFill>
        <p:spPr>
          <a:xfrm>
            <a:off x="303991" y="390101"/>
            <a:ext cx="11584017" cy="6077798"/>
          </a:xfrm>
          <a:prstGeom prst="rect">
            <a:avLst/>
          </a:prstGeom>
        </p:spPr>
      </p:pic>
    </p:spTree>
    <p:extLst>
      <p:ext uri="{BB962C8B-B14F-4D97-AF65-F5344CB8AC3E}">
        <p14:creationId xmlns:p14="http://schemas.microsoft.com/office/powerpoint/2010/main" val="4294868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D8815-948A-41EC-9BFF-8F6F718BA5B7}"/>
              </a:ext>
            </a:extLst>
          </p:cNvPr>
          <p:cNvPicPr>
            <a:picLocks noChangeAspect="1"/>
          </p:cNvPicPr>
          <p:nvPr/>
        </p:nvPicPr>
        <p:blipFill>
          <a:blip r:embed="rId2"/>
          <a:stretch>
            <a:fillRect/>
          </a:stretch>
        </p:blipFill>
        <p:spPr>
          <a:xfrm>
            <a:off x="1494783" y="418267"/>
            <a:ext cx="9202434" cy="3905795"/>
          </a:xfrm>
          <a:prstGeom prst="rect">
            <a:avLst/>
          </a:prstGeom>
        </p:spPr>
      </p:pic>
      <p:sp>
        <p:nvSpPr>
          <p:cNvPr id="4" name="TextBox 3">
            <a:extLst>
              <a:ext uri="{FF2B5EF4-FFF2-40B4-BE49-F238E27FC236}">
                <a16:creationId xmlns:a16="http://schemas.microsoft.com/office/drawing/2014/main" id="{010B6308-2844-41E3-942A-443DC794E74A}"/>
              </a:ext>
            </a:extLst>
          </p:cNvPr>
          <p:cNvSpPr txBox="1"/>
          <p:nvPr/>
        </p:nvSpPr>
        <p:spPr>
          <a:xfrm>
            <a:off x="1353671" y="4912659"/>
            <a:ext cx="9771529" cy="646331"/>
          </a:xfrm>
          <a:prstGeom prst="rect">
            <a:avLst/>
          </a:prstGeom>
          <a:noFill/>
        </p:spPr>
        <p:txBody>
          <a:bodyPr wrap="square" rtlCol="0">
            <a:spAutoFit/>
          </a:bodyPr>
          <a:lstStyle/>
          <a:p>
            <a:r>
              <a:rPr lang="en-US" dirty="0"/>
              <a:t>more consumers to a single group with a single topic than we have parti‐ </a:t>
            </a:r>
            <a:r>
              <a:rPr lang="en-US" dirty="0" err="1"/>
              <a:t>tions</a:t>
            </a:r>
            <a:r>
              <a:rPr lang="en-US" dirty="0"/>
              <a:t>, </a:t>
            </a:r>
          </a:p>
          <a:p>
            <a:r>
              <a:rPr lang="en-US" dirty="0"/>
              <a:t>	=&gt; some of the consumers will be idle and get no messages at all</a:t>
            </a:r>
          </a:p>
        </p:txBody>
      </p:sp>
    </p:spTree>
    <p:extLst>
      <p:ext uri="{BB962C8B-B14F-4D97-AF65-F5344CB8AC3E}">
        <p14:creationId xmlns:p14="http://schemas.microsoft.com/office/powerpoint/2010/main" val="22630647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CAE29A-91A4-471C-91A1-BE0F98893137}"/>
              </a:ext>
            </a:extLst>
          </p:cNvPr>
          <p:cNvSpPr txBox="1"/>
          <p:nvPr/>
        </p:nvSpPr>
        <p:spPr>
          <a:xfrm>
            <a:off x="1219200" y="1479176"/>
            <a:ext cx="9493623" cy="2585323"/>
          </a:xfrm>
          <a:prstGeom prst="rect">
            <a:avLst/>
          </a:prstGeom>
          <a:noFill/>
        </p:spPr>
        <p:txBody>
          <a:bodyPr wrap="square" rtlCol="0">
            <a:spAutoFit/>
          </a:bodyPr>
          <a:lstStyle/>
          <a:p>
            <a:r>
              <a:rPr lang="en-US" dirty="0"/>
              <a:t>The main way we scale data consumption from a Kafka topic is by adding more consumers to a consumer group. </a:t>
            </a:r>
          </a:p>
          <a:p>
            <a:r>
              <a:rPr lang="en-US" dirty="0"/>
              <a:t>It is common for Kafka consumers to do high-latency operations such as write to a database or a time-consuming computation on the data. </a:t>
            </a:r>
          </a:p>
          <a:p>
            <a:r>
              <a:rPr lang="en-US" dirty="0"/>
              <a:t>In these cases, a single consumer can’t possibly keep up with the rate data flows into a topic, and adding more consumers that share the load by having each consumer own just a subset of the partitions and messages is our main method of scaling. </a:t>
            </a:r>
          </a:p>
          <a:p>
            <a:r>
              <a:rPr lang="en-US" dirty="0"/>
              <a:t>This is a good reason to create topics with a large number of partitions—it allows adding more consumers when the load increases</a:t>
            </a:r>
          </a:p>
        </p:txBody>
      </p:sp>
    </p:spTree>
    <p:extLst>
      <p:ext uri="{BB962C8B-B14F-4D97-AF65-F5344CB8AC3E}">
        <p14:creationId xmlns:p14="http://schemas.microsoft.com/office/powerpoint/2010/main" val="27803247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05B1C8-88E8-4E37-939B-74E9041DCCFD}"/>
              </a:ext>
            </a:extLst>
          </p:cNvPr>
          <p:cNvSpPr txBox="1"/>
          <p:nvPr/>
        </p:nvSpPr>
        <p:spPr>
          <a:xfrm>
            <a:off x="1326776" y="636494"/>
            <a:ext cx="10049436" cy="646331"/>
          </a:xfrm>
          <a:prstGeom prst="rect">
            <a:avLst/>
          </a:prstGeom>
          <a:noFill/>
        </p:spPr>
        <p:txBody>
          <a:bodyPr wrap="square" rtlCol="0">
            <a:spAutoFit/>
          </a:bodyPr>
          <a:lstStyle/>
          <a:p>
            <a:r>
              <a:rPr lang="en-US" dirty="0"/>
              <a:t>Unlike many traditional messaging systems, Kafka scales to a large number of consumers and consumer groups without reducing performance.</a:t>
            </a:r>
          </a:p>
        </p:txBody>
      </p:sp>
      <p:pic>
        <p:nvPicPr>
          <p:cNvPr id="4" name="Picture 3">
            <a:extLst>
              <a:ext uri="{FF2B5EF4-FFF2-40B4-BE49-F238E27FC236}">
                <a16:creationId xmlns:a16="http://schemas.microsoft.com/office/drawing/2014/main" id="{51AE07F4-A61A-4220-B17B-F5333A791BAA}"/>
              </a:ext>
            </a:extLst>
          </p:cNvPr>
          <p:cNvPicPr>
            <a:picLocks noChangeAspect="1"/>
          </p:cNvPicPr>
          <p:nvPr/>
        </p:nvPicPr>
        <p:blipFill>
          <a:blip r:embed="rId2"/>
          <a:stretch>
            <a:fillRect/>
          </a:stretch>
        </p:blipFill>
        <p:spPr>
          <a:xfrm>
            <a:off x="2262427" y="1752973"/>
            <a:ext cx="7667146" cy="4468533"/>
          </a:xfrm>
          <a:prstGeom prst="rect">
            <a:avLst/>
          </a:prstGeom>
        </p:spPr>
      </p:pic>
    </p:spTree>
    <p:extLst>
      <p:ext uri="{BB962C8B-B14F-4D97-AF65-F5344CB8AC3E}">
        <p14:creationId xmlns:p14="http://schemas.microsoft.com/office/powerpoint/2010/main" val="39310121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B6750B-39D0-4044-9EFA-C4D357FD2370}"/>
              </a:ext>
            </a:extLst>
          </p:cNvPr>
          <p:cNvPicPr>
            <a:picLocks noChangeAspect="1"/>
          </p:cNvPicPr>
          <p:nvPr/>
        </p:nvPicPr>
        <p:blipFill>
          <a:blip r:embed="rId2"/>
          <a:stretch>
            <a:fillRect/>
          </a:stretch>
        </p:blipFill>
        <p:spPr>
          <a:xfrm>
            <a:off x="94412" y="61442"/>
            <a:ext cx="12003175" cy="6735115"/>
          </a:xfrm>
          <a:prstGeom prst="rect">
            <a:avLst/>
          </a:prstGeom>
        </p:spPr>
      </p:pic>
    </p:spTree>
    <p:extLst>
      <p:ext uri="{BB962C8B-B14F-4D97-AF65-F5344CB8AC3E}">
        <p14:creationId xmlns:p14="http://schemas.microsoft.com/office/powerpoint/2010/main" val="25372653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D1F092-3BC4-42A5-85F3-EB1D39AD32B1}"/>
              </a:ext>
            </a:extLst>
          </p:cNvPr>
          <p:cNvSpPr txBox="1"/>
          <p:nvPr/>
        </p:nvSpPr>
        <p:spPr>
          <a:xfrm>
            <a:off x="2223247" y="519953"/>
            <a:ext cx="7297271" cy="369332"/>
          </a:xfrm>
          <a:prstGeom prst="rect">
            <a:avLst/>
          </a:prstGeom>
          <a:noFill/>
        </p:spPr>
        <p:txBody>
          <a:bodyPr wrap="square" rtlCol="0">
            <a:spAutoFit/>
          </a:bodyPr>
          <a:lstStyle/>
          <a:p>
            <a:pPr algn="ctr"/>
            <a:r>
              <a:rPr lang="en-US" dirty="0"/>
              <a:t>Consumer Groups and Partition Rebalance</a:t>
            </a:r>
          </a:p>
        </p:txBody>
      </p:sp>
      <p:sp>
        <p:nvSpPr>
          <p:cNvPr id="3" name="TextBox 2">
            <a:extLst>
              <a:ext uri="{FF2B5EF4-FFF2-40B4-BE49-F238E27FC236}">
                <a16:creationId xmlns:a16="http://schemas.microsoft.com/office/drawing/2014/main" id="{40098477-BEAC-47CC-8B60-CB68CB7E1245}"/>
              </a:ext>
            </a:extLst>
          </p:cNvPr>
          <p:cNvSpPr txBox="1"/>
          <p:nvPr/>
        </p:nvSpPr>
        <p:spPr>
          <a:xfrm>
            <a:off x="627529" y="1676400"/>
            <a:ext cx="10210800" cy="646331"/>
          </a:xfrm>
          <a:prstGeom prst="rect">
            <a:avLst/>
          </a:prstGeom>
          <a:noFill/>
        </p:spPr>
        <p:txBody>
          <a:bodyPr wrap="square" rtlCol="0">
            <a:spAutoFit/>
          </a:bodyPr>
          <a:lstStyle/>
          <a:p>
            <a:r>
              <a:rPr lang="en-US" dirty="0"/>
              <a:t>When we add a new consumer to the group, it starts consuming messages from partitions previously consumed by another consumer</a:t>
            </a:r>
          </a:p>
        </p:txBody>
      </p:sp>
      <p:sp>
        <p:nvSpPr>
          <p:cNvPr id="4" name="TextBox 3">
            <a:extLst>
              <a:ext uri="{FF2B5EF4-FFF2-40B4-BE49-F238E27FC236}">
                <a16:creationId xmlns:a16="http://schemas.microsoft.com/office/drawing/2014/main" id="{525FE136-FCCD-4334-8A45-39C21512BE18}"/>
              </a:ext>
            </a:extLst>
          </p:cNvPr>
          <p:cNvSpPr txBox="1"/>
          <p:nvPr/>
        </p:nvSpPr>
        <p:spPr>
          <a:xfrm>
            <a:off x="627529" y="2913529"/>
            <a:ext cx="10291483" cy="646331"/>
          </a:xfrm>
          <a:prstGeom prst="rect">
            <a:avLst/>
          </a:prstGeom>
          <a:noFill/>
        </p:spPr>
        <p:txBody>
          <a:bodyPr wrap="square" rtlCol="0">
            <a:spAutoFit/>
          </a:bodyPr>
          <a:lstStyle/>
          <a:p>
            <a:r>
              <a:rPr lang="en-US" dirty="0"/>
              <a:t>When a consumer shuts down or crashes; it leaves the group, and the partitions it used to consume will be consumed by one of the remaining consumers</a:t>
            </a:r>
          </a:p>
        </p:txBody>
      </p:sp>
      <p:sp>
        <p:nvSpPr>
          <p:cNvPr id="5" name="TextBox 4">
            <a:extLst>
              <a:ext uri="{FF2B5EF4-FFF2-40B4-BE49-F238E27FC236}">
                <a16:creationId xmlns:a16="http://schemas.microsoft.com/office/drawing/2014/main" id="{D2832D2C-3014-44F3-A7C3-5AF8236E811A}"/>
              </a:ext>
            </a:extLst>
          </p:cNvPr>
          <p:cNvSpPr txBox="1"/>
          <p:nvPr/>
        </p:nvSpPr>
        <p:spPr>
          <a:xfrm>
            <a:off x="627529" y="4545106"/>
            <a:ext cx="9843247" cy="646331"/>
          </a:xfrm>
          <a:prstGeom prst="rect">
            <a:avLst/>
          </a:prstGeom>
          <a:noFill/>
        </p:spPr>
        <p:txBody>
          <a:bodyPr wrap="square" rtlCol="0">
            <a:spAutoFit/>
          </a:bodyPr>
          <a:lstStyle/>
          <a:p>
            <a:r>
              <a:rPr lang="en-US" dirty="0"/>
              <a:t>Reassignment of partitions to consumers also happen when the topics the consumer group is consuming are modified (e.g., if an administrator adds new partitions)</a:t>
            </a:r>
          </a:p>
        </p:txBody>
      </p:sp>
    </p:spTree>
    <p:extLst>
      <p:ext uri="{BB962C8B-B14F-4D97-AF65-F5344CB8AC3E}">
        <p14:creationId xmlns:p14="http://schemas.microsoft.com/office/powerpoint/2010/main" val="1528178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A27567-4A68-4637-8D45-5E9647C61BBE}"/>
              </a:ext>
            </a:extLst>
          </p:cNvPr>
          <p:cNvSpPr txBox="1"/>
          <p:nvPr/>
        </p:nvSpPr>
        <p:spPr>
          <a:xfrm>
            <a:off x="1331259" y="959223"/>
            <a:ext cx="8946776" cy="646331"/>
          </a:xfrm>
          <a:prstGeom prst="rect">
            <a:avLst/>
          </a:prstGeom>
          <a:noFill/>
        </p:spPr>
        <p:txBody>
          <a:bodyPr wrap="square" rtlCol="0">
            <a:spAutoFit/>
          </a:bodyPr>
          <a:lstStyle/>
          <a:p>
            <a:r>
              <a:rPr lang="en-US" b="1" dirty="0"/>
              <a:t>Rebalances</a:t>
            </a:r>
            <a:r>
              <a:rPr lang="en-US" dirty="0"/>
              <a:t> are important because they provide the consumer group with high </a:t>
            </a:r>
            <a:r>
              <a:rPr lang="en-US" dirty="0" err="1"/>
              <a:t>availa</a:t>
            </a:r>
            <a:r>
              <a:rPr lang="en-US" dirty="0"/>
              <a:t>‐ </a:t>
            </a:r>
            <a:r>
              <a:rPr lang="en-US" dirty="0" err="1"/>
              <a:t>bility</a:t>
            </a:r>
            <a:r>
              <a:rPr lang="en-US" dirty="0"/>
              <a:t> and scalability (allowing us to easily and safely add and remove consumers)</a:t>
            </a:r>
          </a:p>
        </p:txBody>
      </p:sp>
      <p:sp>
        <p:nvSpPr>
          <p:cNvPr id="3" name="TextBox 2">
            <a:extLst>
              <a:ext uri="{FF2B5EF4-FFF2-40B4-BE49-F238E27FC236}">
                <a16:creationId xmlns:a16="http://schemas.microsoft.com/office/drawing/2014/main" id="{A04F8DC3-E0C3-44ED-B291-6A3940AB917A}"/>
              </a:ext>
            </a:extLst>
          </p:cNvPr>
          <p:cNvSpPr txBox="1"/>
          <p:nvPr/>
        </p:nvSpPr>
        <p:spPr>
          <a:xfrm>
            <a:off x="1331259" y="2505670"/>
            <a:ext cx="9529482" cy="923330"/>
          </a:xfrm>
          <a:prstGeom prst="rect">
            <a:avLst/>
          </a:prstGeom>
          <a:noFill/>
        </p:spPr>
        <p:txBody>
          <a:bodyPr wrap="square" rtlCol="0">
            <a:spAutoFit/>
          </a:bodyPr>
          <a:lstStyle/>
          <a:p>
            <a:r>
              <a:rPr lang="en-US" dirty="0"/>
              <a:t>The way consumers maintain membership in a consumer group and ownership of the partitions assigned to them is by sending </a:t>
            </a:r>
            <a:r>
              <a:rPr lang="en-US" b="1" dirty="0"/>
              <a:t>heartbeats</a:t>
            </a:r>
            <a:r>
              <a:rPr lang="en-US" dirty="0"/>
              <a:t> to a Kafka broker designated as the group coordinator (this broker can be different for different consumer groups)</a:t>
            </a:r>
          </a:p>
        </p:txBody>
      </p:sp>
      <p:sp>
        <p:nvSpPr>
          <p:cNvPr id="4" name="TextBox 3">
            <a:extLst>
              <a:ext uri="{FF2B5EF4-FFF2-40B4-BE49-F238E27FC236}">
                <a16:creationId xmlns:a16="http://schemas.microsoft.com/office/drawing/2014/main" id="{EDAD11BF-5CEC-4538-A038-9BBAC31896B9}"/>
              </a:ext>
            </a:extLst>
          </p:cNvPr>
          <p:cNvSpPr txBox="1"/>
          <p:nvPr/>
        </p:nvSpPr>
        <p:spPr>
          <a:xfrm>
            <a:off x="1331259" y="4643718"/>
            <a:ext cx="9601200" cy="923330"/>
          </a:xfrm>
          <a:prstGeom prst="rect">
            <a:avLst/>
          </a:prstGeom>
          <a:noFill/>
        </p:spPr>
        <p:txBody>
          <a:bodyPr wrap="square" rtlCol="0">
            <a:spAutoFit/>
          </a:bodyPr>
          <a:lstStyle/>
          <a:p>
            <a:r>
              <a:rPr lang="en-US" dirty="0"/>
              <a:t>As long as the consumer is sending heartbeats at regular intervals, it is assumed to be alive, well, and processing messages from its partitions. Heartbeats are sent when the consumer polls (i.e., retrieves records) and when it commits records it has consumed</a:t>
            </a:r>
          </a:p>
        </p:txBody>
      </p:sp>
    </p:spTree>
    <p:extLst>
      <p:ext uri="{BB962C8B-B14F-4D97-AF65-F5344CB8AC3E}">
        <p14:creationId xmlns:p14="http://schemas.microsoft.com/office/powerpoint/2010/main" val="34016625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CB4C64-5C48-454E-A437-659C7F85C295}"/>
              </a:ext>
            </a:extLst>
          </p:cNvPr>
          <p:cNvSpPr txBox="1"/>
          <p:nvPr/>
        </p:nvSpPr>
        <p:spPr>
          <a:xfrm>
            <a:off x="708212" y="744071"/>
            <a:ext cx="10434917" cy="646331"/>
          </a:xfrm>
          <a:prstGeom prst="rect">
            <a:avLst/>
          </a:prstGeom>
          <a:noFill/>
        </p:spPr>
        <p:txBody>
          <a:bodyPr wrap="square" rtlCol="0">
            <a:spAutoFit/>
          </a:bodyPr>
          <a:lstStyle/>
          <a:p>
            <a:r>
              <a:rPr lang="en-US" dirty="0"/>
              <a:t>If the consumer stops sending heartbeats frequency for long enough, its session will time out and the group coordinator will consider it dead and trigger a rebalance (based on </a:t>
            </a:r>
            <a:r>
              <a:rPr lang="en-US" b="1" i="0" dirty="0">
                <a:solidFill>
                  <a:srgbClr val="111827"/>
                </a:solidFill>
                <a:effectLst/>
                <a:latin typeface="Söhne Mono"/>
              </a:rPr>
              <a:t>session.timeout.ms</a:t>
            </a:r>
            <a:r>
              <a:rPr lang="en-US" dirty="0"/>
              <a:t>)</a:t>
            </a:r>
          </a:p>
        </p:txBody>
      </p:sp>
      <p:sp>
        <p:nvSpPr>
          <p:cNvPr id="3" name="TextBox 2">
            <a:extLst>
              <a:ext uri="{FF2B5EF4-FFF2-40B4-BE49-F238E27FC236}">
                <a16:creationId xmlns:a16="http://schemas.microsoft.com/office/drawing/2014/main" id="{EBB70149-0F19-4B10-B648-9CCD0D0BAEEE}"/>
              </a:ext>
            </a:extLst>
          </p:cNvPr>
          <p:cNvSpPr txBox="1"/>
          <p:nvPr/>
        </p:nvSpPr>
        <p:spPr>
          <a:xfrm>
            <a:off x="708212" y="2782669"/>
            <a:ext cx="10434917" cy="646331"/>
          </a:xfrm>
          <a:prstGeom prst="rect">
            <a:avLst/>
          </a:prstGeom>
          <a:noFill/>
        </p:spPr>
        <p:txBody>
          <a:bodyPr wrap="square" rtlCol="0">
            <a:spAutoFit/>
          </a:bodyPr>
          <a:lstStyle/>
          <a:p>
            <a:r>
              <a:rPr lang="en-US" dirty="0"/>
              <a:t>If a consumer crashed and stopped processing messages, it will take the group coordinator a few seconds without heartbeats to decide it is dead and trigger the rebalance</a:t>
            </a:r>
          </a:p>
        </p:txBody>
      </p:sp>
      <p:sp>
        <p:nvSpPr>
          <p:cNvPr id="4" name="TextBox 3">
            <a:extLst>
              <a:ext uri="{FF2B5EF4-FFF2-40B4-BE49-F238E27FC236}">
                <a16:creationId xmlns:a16="http://schemas.microsoft.com/office/drawing/2014/main" id="{6FBBE11A-7728-4505-AC80-4341A08B9355}"/>
              </a:ext>
            </a:extLst>
          </p:cNvPr>
          <p:cNvSpPr txBox="1"/>
          <p:nvPr/>
        </p:nvSpPr>
        <p:spPr>
          <a:xfrm>
            <a:off x="708212" y="4812302"/>
            <a:ext cx="9870141" cy="646331"/>
          </a:xfrm>
          <a:prstGeom prst="rect">
            <a:avLst/>
          </a:prstGeom>
          <a:noFill/>
        </p:spPr>
        <p:txBody>
          <a:bodyPr wrap="square" rtlCol="0">
            <a:spAutoFit/>
          </a:bodyPr>
          <a:lstStyle/>
          <a:p>
            <a:r>
              <a:rPr lang="en-US" dirty="0"/>
              <a:t>When closing a consumer cleanly, the consumer will notify the group coordinator that it is leaving, and the group coordinator will trigger a rebalance immediately, reducing the gap in processing</a:t>
            </a:r>
          </a:p>
        </p:txBody>
      </p:sp>
    </p:spTree>
    <p:extLst>
      <p:ext uri="{BB962C8B-B14F-4D97-AF65-F5344CB8AC3E}">
        <p14:creationId xmlns:p14="http://schemas.microsoft.com/office/powerpoint/2010/main" val="17231350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885BE8-3084-48A9-BDE4-2A65A073E6B1}"/>
              </a:ext>
            </a:extLst>
          </p:cNvPr>
          <p:cNvPicPr>
            <a:picLocks noChangeAspect="1"/>
          </p:cNvPicPr>
          <p:nvPr/>
        </p:nvPicPr>
        <p:blipFill>
          <a:blip r:embed="rId2"/>
          <a:stretch>
            <a:fillRect/>
          </a:stretch>
        </p:blipFill>
        <p:spPr>
          <a:xfrm>
            <a:off x="6680860" y="782676"/>
            <a:ext cx="5249008" cy="4772691"/>
          </a:xfrm>
          <a:prstGeom prst="rect">
            <a:avLst/>
          </a:prstGeom>
        </p:spPr>
      </p:pic>
      <p:sp>
        <p:nvSpPr>
          <p:cNvPr id="4" name="Rectangle 3">
            <a:extLst>
              <a:ext uri="{FF2B5EF4-FFF2-40B4-BE49-F238E27FC236}">
                <a16:creationId xmlns:a16="http://schemas.microsoft.com/office/drawing/2014/main" id="{64302936-943E-494C-BE37-9D0009399017}"/>
              </a:ext>
            </a:extLst>
          </p:cNvPr>
          <p:cNvSpPr/>
          <p:nvPr/>
        </p:nvSpPr>
        <p:spPr>
          <a:xfrm>
            <a:off x="824753" y="3048000"/>
            <a:ext cx="2151529" cy="887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085088D-2576-45E5-9A88-2D8855516888}"/>
              </a:ext>
            </a:extLst>
          </p:cNvPr>
          <p:cNvSpPr txBox="1"/>
          <p:nvPr/>
        </p:nvSpPr>
        <p:spPr>
          <a:xfrm>
            <a:off x="1344705" y="3254188"/>
            <a:ext cx="1766047" cy="369332"/>
          </a:xfrm>
          <a:prstGeom prst="rect">
            <a:avLst/>
          </a:prstGeom>
          <a:noFill/>
        </p:spPr>
        <p:txBody>
          <a:bodyPr wrap="square" rtlCol="0">
            <a:spAutoFit/>
          </a:bodyPr>
          <a:lstStyle/>
          <a:p>
            <a:r>
              <a:rPr lang="fr-FR" dirty="0"/>
              <a:t>Consumer</a:t>
            </a:r>
            <a:endParaRPr lang="en-US" dirty="0"/>
          </a:p>
        </p:txBody>
      </p:sp>
      <p:sp>
        <p:nvSpPr>
          <p:cNvPr id="6" name="Rectangle 5">
            <a:extLst>
              <a:ext uri="{FF2B5EF4-FFF2-40B4-BE49-F238E27FC236}">
                <a16:creationId xmlns:a16="http://schemas.microsoft.com/office/drawing/2014/main" id="{2D8C4CA2-1E71-4386-B079-1831E89EC022}"/>
              </a:ext>
            </a:extLst>
          </p:cNvPr>
          <p:cNvSpPr/>
          <p:nvPr/>
        </p:nvSpPr>
        <p:spPr>
          <a:xfrm>
            <a:off x="3765176" y="2043953"/>
            <a:ext cx="2483224" cy="1004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7E49AF-7DD2-4D9D-B7C9-BDCDC02EB78D}"/>
              </a:ext>
            </a:extLst>
          </p:cNvPr>
          <p:cNvSpPr/>
          <p:nvPr/>
        </p:nvSpPr>
        <p:spPr>
          <a:xfrm>
            <a:off x="3765176" y="3935506"/>
            <a:ext cx="2483224" cy="1004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A4063F72-2135-4765-B404-AC01CB3DEC60}"/>
              </a:ext>
            </a:extLst>
          </p:cNvPr>
          <p:cNvCxnSpPr/>
          <p:nvPr/>
        </p:nvCxnSpPr>
        <p:spPr>
          <a:xfrm flipV="1">
            <a:off x="2438400" y="2545976"/>
            <a:ext cx="1084729" cy="295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D1FE6D4-A67D-4EFD-911A-9C9847B73FB8}"/>
              </a:ext>
            </a:extLst>
          </p:cNvPr>
          <p:cNvCxnSpPr/>
          <p:nvPr/>
        </p:nvCxnSpPr>
        <p:spPr>
          <a:xfrm>
            <a:off x="2366682" y="4177553"/>
            <a:ext cx="1021977" cy="430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2393427-BB4F-4248-9929-F213BB1C10B1}"/>
              </a:ext>
            </a:extLst>
          </p:cNvPr>
          <p:cNvSpPr txBox="1"/>
          <p:nvPr/>
        </p:nvSpPr>
        <p:spPr>
          <a:xfrm>
            <a:off x="4132729" y="2294965"/>
            <a:ext cx="1864659" cy="369332"/>
          </a:xfrm>
          <a:prstGeom prst="rect">
            <a:avLst/>
          </a:prstGeom>
          <a:noFill/>
        </p:spPr>
        <p:txBody>
          <a:bodyPr wrap="square" rtlCol="0">
            <a:spAutoFit/>
          </a:bodyPr>
          <a:lstStyle/>
          <a:p>
            <a:pPr algn="ctr"/>
            <a:r>
              <a:rPr lang="fr-FR" dirty="0"/>
              <a:t>Crash</a:t>
            </a:r>
            <a:endParaRPr lang="en-US" dirty="0"/>
          </a:p>
        </p:txBody>
      </p:sp>
      <p:sp>
        <p:nvSpPr>
          <p:cNvPr id="13" name="TextBox 12">
            <a:extLst>
              <a:ext uri="{FF2B5EF4-FFF2-40B4-BE49-F238E27FC236}">
                <a16:creationId xmlns:a16="http://schemas.microsoft.com/office/drawing/2014/main" id="{8CB4286A-CA34-4955-9D97-869DBDFA55AA}"/>
              </a:ext>
            </a:extLst>
          </p:cNvPr>
          <p:cNvSpPr txBox="1"/>
          <p:nvPr/>
        </p:nvSpPr>
        <p:spPr>
          <a:xfrm>
            <a:off x="4074458" y="4256457"/>
            <a:ext cx="1864659" cy="369332"/>
          </a:xfrm>
          <a:prstGeom prst="rect">
            <a:avLst/>
          </a:prstGeom>
          <a:noFill/>
        </p:spPr>
        <p:txBody>
          <a:bodyPr wrap="square" rtlCol="0">
            <a:spAutoFit/>
          </a:bodyPr>
          <a:lstStyle/>
          <a:p>
            <a:pPr algn="ctr"/>
            <a:r>
              <a:rPr lang="fr-FR" dirty="0" err="1"/>
              <a:t>Stoped</a:t>
            </a:r>
            <a:r>
              <a:rPr lang="fr-FR" dirty="0"/>
              <a:t> </a:t>
            </a:r>
            <a:r>
              <a:rPr lang="fr-FR" dirty="0" err="1"/>
              <a:t>Manualy</a:t>
            </a:r>
            <a:endParaRPr lang="en-US" dirty="0"/>
          </a:p>
        </p:txBody>
      </p:sp>
    </p:spTree>
    <p:extLst>
      <p:ext uri="{BB962C8B-B14F-4D97-AF65-F5344CB8AC3E}">
        <p14:creationId xmlns:p14="http://schemas.microsoft.com/office/powerpoint/2010/main" val="12212391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C227B3-4CCF-4800-B865-FD75808D0787}"/>
              </a:ext>
            </a:extLst>
          </p:cNvPr>
          <p:cNvSpPr txBox="1"/>
          <p:nvPr/>
        </p:nvSpPr>
        <p:spPr>
          <a:xfrm>
            <a:off x="2160494" y="564776"/>
            <a:ext cx="7082118" cy="369332"/>
          </a:xfrm>
          <a:prstGeom prst="rect">
            <a:avLst/>
          </a:prstGeom>
          <a:noFill/>
        </p:spPr>
        <p:txBody>
          <a:bodyPr wrap="square" rtlCol="0">
            <a:spAutoFit/>
          </a:bodyPr>
          <a:lstStyle/>
          <a:p>
            <a:pPr algn="ctr"/>
            <a:r>
              <a:rPr lang="en-US" dirty="0"/>
              <a:t>Configuration a Kafka Consumer</a:t>
            </a:r>
          </a:p>
        </p:txBody>
      </p:sp>
      <p:sp>
        <p:nvSpPr>
          <p:cNvPr id="3" name="TextBox 2">
            <a:extLst>
              <a:ext uri="{FF2B5EF4-FFF2-40B4-BE49-F238E27FC236}">
                <a16:creationId xmlns:a16="http://schemas.microsoft.com/office/drawing/2014/main" id="{D7E1561B-BF87-4A8B-98D6-EB91B4648E58}"/>
              </a:ext>
            </a:extLst>
          </p:cNvPr>
          <p:cNvSpPr txBox="1"/>
          <p:nvPr/>
        </p:nvSpPr>
        <p:spPr>
          <a:xfrm>
            <a:off x="1057835" y="1577788"/>
            <a:ext cx="8113059" cy="369332"/>
          </a:xfrm>
          <a:prstGeom prst="rect">
            <a:avLst/>
          </a:prstGeom>
          <a:noFill/>
        </p:spPr>
        <p:txBody>
          <a:bodyPr wrap="square" rtlCol="0">
            <a:spAutoFit/>
          </a:bodyPr>
          <a:lstStyle/>
          <a:p>
            <a:r>
              <a:rPr lang="en-US" dirty="0"/>
              <a:t>A Kafka consumer : Has three mandatory properties</a:t>
            </a:r>
          </a:p>
        </p:txBody>
      </p:sp>
      <p:sp>
        <p:nvSpPr>
          <p:cNvPr id="4" name="TextBox 3">
            <a:extLst>
              <a:ext uri="{FF2B5EF4-FFF2-40B4-BE49-F238E27FC236}">
                <a16:creationId xmlns:a16="http://schemas.microsoft.com/office/drawing/2014/main" id="{9C948171-B8DE-43E2-BB3B-E8D46871B85A}"/>
              </a:ext>
            </a:extLst>
          </p:cNvPr>
          <p:cNvSpPr txBox="1"/>
          <p:nvPr/>
        </p:nvSpPr>
        <p:spPr>
          <a:xfrm>
            <a:off x="1057835" y="2474259"/>
            <a:ext cx="8794377" cy="2031325"/>
          </a:xfrm>
          <a:prstGeom prst="rect">
            <a:avLst/>
          </a:prstGeom>
          <a:noFill/>
        </p:spPr>
        <p:txBody>
          <a:bodyPr wrap="square" rtlCol="0">
            <a:spAutoFit/>
          </a:bodyPr>
          <a:lstStyle/>
          <a:p>
            <a:r>
              <a:rPr lang="en-US" dirty="0" err="1"/>
              <a:t>bootstrap.servers</a:t>
            </a:r>
            <a:r>
              <a:rPr lang="en-US" dirty="0"/>
              <a:t>: List of </a:t>
            </a:r>
            <a:r>
              <a:rPr lang="en-US" dirty="0" err="1"/>
              <a:t>host:port</a:t>
            </a:r>
            <a:r>
              <a:rPr lang="en-US" dirty="0"/>
              <a:t> pairs of brokers that the producer will use to establish initial connection to the Kafka cluster</a:t>
            </a:r>
          </a:p>
          <a:p>
            <a:r>
              <a:rPr lang="en-US" dirty="0"/>
              <a:t>key. </a:t>
            </a:r>
            <a:r>
              <a:rPr lang="en-US" dirty="0" err="1"/>
              <a:t>deserializer</a:t>
            </a:r>
            <a:r>
              <a:rPr lang="en-US" dirty="0"/>
              <a:t>: Name of a class that will be used to deserialize the keys of the records we will pro‐ duce to Kafka : implement “</a:t>
            </a:r>
            <a:r>
              <a:rPr lang="en-US" dirty="0" err="1"/>
              <a:t>org.apache.kafka.common.serialization.Serializer</a:t>
            </a:r>
            <a:r>
              <a:rPr lang="en-US" dirty="0"/>
              <a:t>”</a:t>
            </a:r>
          </a:p>
          <a:p>
            <a:r>
              <a:rPr lang="en-US" dirty="0"/>
              <a:t>value. </a:t>
            </a:r>
            <a:r>
              <a:rPr lang="en-US" dirty="0" err="1"/>
              <a:t>deserializer</a:t>
            </a:r>
            <a:r>
              <a:rPr lang="en-US" dirty="0"/>
              <a:t>: Name of a class that will be used to deserialize the values of the records we will pro‐ duce to Kafka : implement “</a:t>
            </a:r>
            <a:r>
              <a:rPr lang="en-US" dirty="0" err="1"/>
              <a:t>org.apache.kafka.common.serialization.Serializer</a:t>
            </a:r>
            <a:endParaRPr lang="en-US" dirty="0"/>
          </a:p>
          <a:p>
            <a:endParaRPr lang="en-US" dirty="0"/>
          </a:p>
        </p:txBody>
      </p:sp>
    </p:spTree>
    <p:extLst>
      <p:ext uri="{BB962C8B-B14F-4D97-AF65-F5344CB8AC3E}">
        <p14:creationId xmlns:p14="http://schemas.microsoft.com/office/powerpoint/2010/main" val="35644813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0553E1-2E2E-4488-8B53-837F35531ECC}"/>
              </a:ext>
            </a:extLst>
          </p:cNvPr>
          <p:cNvSpPr txBox="1"/>
          <p:nvPr/>
        </p:nvSpPr>
        <p:spPr>
          <a:xfrm>
            <a:off x="1694329" y="923365"/>
            <a:ext cx="8193742" cy="369332"/>
          </a:xfrm>
          <a:prstGeom prst="rect">
            <a:avLst/>
          </a:prstGeom>
          <a:noFill/>
        </p:spPr>
        <p:txBody>
          <a:bodyPr wrap="square" rtlCol="0">
            <a:spAutoFit/>
          </a:bodyPr>
          <a:lstStyle/>
          <a:p>
            <a:pPr algn="ctr"/>
            <a:r>
              <a:rPr lang="en-US" dirty="0"/>
              <a:t>Creating a Kafka Consumer</a:t>
            </a:r>
          </a:p>
        </p:txBody>
      </p:sp>
      <p:sp>
        <p:nvSpPr>
          <p:cNvPr id="3" name="TextBox 2">
            <a:extLst>
              <a:ext uri="{FF2B5EF4-FFF2-40B4-BE49-F238E27FC236}">
                <a16:creationId xmlns:a16="http://schemas.microsoft.com/office/drawing/2014/main" id="{D015F140-FA4A-41C2-B3C1-DD3C77DFDFC6}"/>
              </a:ext>
            </a:extLst>
          </p:cNvPr>
          <p:cNvSpPr txBox="1"/>
          <p:nvPr/>
        </p:nvSpPr>
        <p:spPr>
          <a:xfrm>
            <a:off x="735105" y="2088776"/>
            <a:ext cx="10112189" cy="1754326"/>
          </a:xfrm>
          <a:prstGeom prst="rect">
            <a:avLst/>
          </a:prstGeom>
          <a:noFill/>
        </p:spPr>
        <p:txBody>
          <a:bodyPr wrap="square" rtlCol="0">
            <a:spAutoFit/>
          </a:bodyPr>
          <a:lstStyle/>
          <a:p>
            <a:r>
              <a:rPr lang="en-US" dirty="0"/>
              <a:t>Properties props = new Properties(); </a:t>
            </a:r>
          </a:p>
          <a:p>
            <a:r>
              <a:rPr lang="en-US" dirty="0" err="1"/>
              <a:t>props.put</a:t>
            </a:r>
            <a:r>
              <a:rPr lang="en-US" dirty="0"/>
              <a:t>("</a:t>
            </a:r>
            <a:r>
              <a:rPr lang="en-US" dirty="0" err="1"/>
              <a:t>bootstrap.servers</a:t>
            </a:r>
            <a:r>
              <a:rPr lang="en-US" dirty="0"/>
              <a:t>", "broker1:9092,broker2:9092");  // Required</a:t>
            </a:r>
          </a:p>
          <a:p>
            <a:r>
              <a:rPr lang="en-US" dirty="0" err="1"/>
              <a:t>props.put</a:t>
            </a:r>
            <a:r>
              <a:rPr lang="en-US" dirty="0"/>
              <a:t>("group.id", "</a:t>
            </a:r>
            <a:r>
              <a:rPr lang="en-US" dirty="0" err="1"/>
              <a:t>CountryCounter</a:t>
            </a:r>
            <a:r>
              <a:rPr lang="en-US" dirty="0"/>
              <a:t>");  // Optional</a:t>
            </a:r>
          </a:p>
          <a:p>
            <a:r>
              <a:rPr lang="en-US" dirty="0" err="1"/>
              <a:t>props.put</a:t>
            </a:r>
            <a:r>
              <a:rPr lang="en-US" dirty="0"/>
              <a:t>("</a:t>
            </a:r>
            <a:r>
              <a:rPr lang="en-US" dirty="0" err="1"/>
              <a:t>key.deserializer</a:t>
            </a:r>
            <a:r>
              <a:rPr lang="en-US" dirty="0"/>
              <a:t>", "</a:t>
            </a:r>
            <a:r>
              <a:rPr lang="en-US" dirty="0" err="1"/>
              <a:t>org.apache.kafka.common.serialization.StringDeserializer</a:t>
            </a:r>
            <a:r>
              <a:rPr lang="en-US" dirty="0"/>
              <a:t>"); // Required </a:t>
            </a:r>
            <a:r>
              <a:rPr lang="en-US" dirty="0" err="1"/>
              <a:t>props.put</a:t>
            </a:r>
            <a:r>
              <a:rPr lang="en-US" dirty="0"/>
              <a:t>("</a:t>
            </a:r>
            <a:r>
              <a:rPr lang="en-US" dirty="0" err="1"/>
              <a:t>value.deserializer</a:t>
            </a:r>
            <a:r>
              <a:rPr lang="en-US" dirty="0"/>
              <a:t>", "</a:t>
            </a:r>
            <a:r>
              <a:rPr lang="en-US" dirty="0" err="1"/>
              <a:t>org.apache.kafka.common.serialization.StringDeserializer</a:t>
            </a:r>
            <a:r>
              <a:rPr lang="en-US" dirty="0"/>
              <a:t>"); // Required</a:t>
            </a:r>
          </a:p>
          <a:p>
            <a:r>
              <a:rPr lang="en-US" dirty="0" err="1"/>
              <a:t>KafkaConsumer</a:t>
            </a:r>
            <a:r>
              <a:rPr lang="en-US" dirty="0"/>
              <a:t> consumer = new </a:t>
            </a:r>
            <a:r>
              <a:rPr lang="en-US" dirty="0" err="1"/>
              <a:t>KafkaConsumer</a:t>
            </a:r>
            <a:r>
              <a:rPr lang="en-US" dirty="0"/>
              <a:t>(props); </a:t>
            </a:r>
          </a:p>
        </p:txBody>
      </p:sp>
    </p:spTree>
    <p:extLst>
      <p:ext uri="{BB962C8B-B14F-4D97-AF65-F5344CB8AC3E}">
        <p14:creationId xmlns:p14="http://schemas.microsoft.com/office/powerpoint/2010/main" val="3055489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8C532C-F1D7-4965-ADE4-BDFDCE0E71A2}"/>
              </a:ext>
            </a:extLst>
          </p:cNvPr>
          <p:cNvPicPr>
            <a:picLocks noChangeAspect="1"/>
          </p:cNvPicPr>
          <p:nvPr/>
        </p:nvPicPr>
        <p:blipFill>
          <a:blip r:embed="rId2"/>
          <a:stretch>
            <a:fillRect/>
          </a:stretch>
        </p:blipFill>
        <p:spPr>
          <a:xfrm>
            <a:off x="94412" y="99548"/>
            <a:ext cx="12003175" cy="6658904"/>
          </a:xfrm>
          <a:prstGeom prst="rect">
            <a:avLst/>
          </a:prstGeom>
        </p:spPr>
      </p:pic>
    </p:spTree>
    <p:extLst>
      <p:ext uri="{BB962C8B-B14F-4D97-AF65-F5344CB8AC3E}">
        <p14:creationId xmlns:p14="http://schemas.microsoft.com/office/powerpoint/2010/main" val="8345788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8AFC21-21A3-4137-9070-D452A063802C}"/>
              </a:ext>
            </a:extLst>
          </p:cNvPr>
          <p:cNvSpPr txBox="1"/>
          <p:nvPr/>
        </p:nvSpPr>
        <p:spPr>
          <a:xfrm>
            <a:off x="2187388" y="770965"/>
            <a:ext cx="7153836" cy="369332"/>
          </a:xfrm>
          <a:prstGeom prst="rect">
            <a:avLst/>
          </a:prstGeom>
          <a:noFill/>
        </p:spPr>
        <p:txBody>
          <a:bodyPr wrap="square" rtlCol="0">
            <a:spAutoFit/>
          </a:bodyPr>
          <a:lstStyle/>
          <a:p>
            <a:pPr algn="ctr"/>
            <a:r>
              <a:rPr lang="en-US" dirty="0"/>
              <a:t>Subscribing to Topics</a:t>
            </a:r>
          </a:p>
        </p:txBody>
      </p:sp>
      <p:sp>
        <p:nvSpPr>
          <p:cNvPr id="3" name="TextBox 2">
            <a:extLst>
              <a:ext uri="{FF2B5EF4-FFF2-40B4-BE49-F238E27FC236}">
                <a16:creationId xmlns:a16="http://schemas.microsoft.com/office/drawing/2014/main" id="{553A94DC-BC99-46FC-BB36-F24F7D8A1405}"/>
              </a:ext>
            </a:extLst>
          </p:cNvPr>
          <p:cNvSpPr txBox="1"/>
          <p:nvPr/>
        </p:nvSpPr>
        <p:spPr>
          <a:xfrm>
            <a:off x="1371600" y="2026023"/>
            <a:ext cx="9610165" cy="923330"/>
          </a:xfrm>
          <a:prstGeom prst="rect">
            <a:avLst/>
          </a:prstGeom>
          <a:noFill/>
        </p:spPr>
        <p:txBody>
          <a:bodyPr wrap="square" rtlCol="0">
            <a:spAutoFit/>
          </a:bodyPr>
          <a:lstStyle/>
          <a:p>
            <a:r>
              <a:rPr lang="en-US" dirty="0"/>
              <a:t>Once we create a consumer, the next step is to subscribe to one or more topics. The </a:t>
            </a:r>
            <a:r>
              <a:rPr lang="en-US" dirty="0" err="1"/>
              <a:t>subcribe</a:t>
            </a:r>
            <a:r>
              <a:rPr lang="en-US" dirty="0"/>
              <a:t>() method takes a list of topics as a parameter, so it’s pretty simple to use:</a:t>
            </a:r>
          </a:p>
          <a:p>
            <a:r>
              <a:rPr lang="en-US" dirty="0"/>
              <a:t>	 </a:t>
            </a:r>
            <a:r>
              <a:rPr lang="en-US" dirty="0" err="1"/>
              <a:t>consumer.subscribe</a:t>
            </a:r>
            <a:r>
              <a:rPr lang="en-US" dirty="0"/>
              <a:t>(</a:t>
            </a:r>
            <a:r>
              <a:rPr lang="en-US" dirty="0" err="1"/>
              <a:t>Collections.singletonList</a:t>
            </a:r>
            <a:r>
              <a:rPr lang="en-US" dirty="0"/>
              <a:t>("</a:t>
            </a:r>
            <a:r>
              <a:rPr lang="en-US" dirty="0" err="1"/>
              <a:t>customerCountries</a:t>
            </a:r>
            <a:r>
              <a:rPr lang="en-US" dirty="0"/>
              <a:t>"));</a:t>
            </a:r>
          </a:p>
        </p:txBody>
      </p:sp>
      <p:sp>
        <p:nvSpPr>
          <p:cNvPr id="4" name="TextBox 3">
            <a:extLst>
              <a:ext uri="{FF2B5EF4-FFF2-40B4-BE49-F238E27FC236}">
                <a16:creationId xmlns:a16="http://schemas.microsoft.com/office/drawing/2014/main" id="{84BBF13B-91F0-4B6D-A50A-1B19B0F8CF8C}"/>
              </a:ext>
            </a:extLst>
          </p:cNvPr>
          <p:cNvSpPr txBox="1"/>
          <p:nvPr/>
        </p:nvSpPr>
        <p:spPr>
          <a:xfrm>
            <a:off x="1371600" y="4500282"/>
            <a:ext cx="9610165" cy="646331"/>
          </a:xfrm>
          <a:prstGeom prst="rect">
            <a:avLst/>
          </a:prstGeom>
          <a:noFill/>
        </p:spPr>
        <p:txBody>
          <a:bodyPr wrap="square" rtlCol="0">
            <a:spAutoFit/>
          </a:bodyPr>
          <a:lstStyle/>
          <a:p>
            <a:r>
              <a:rPr lang="en-US" dirty="0"/>
              <a:t>It is also possible to call subscribe with a regular expression</a:t>
            </a:r>
          </a:p>
          <a:p>
            <a:r>
              <a:rPr lang="en-US" dirty="0"/>
              <a:t>	</a:t>
            </a:r>
            <a:r>
              <a:rPr lang="en-US" dirty="0" err="1"/>
              <a:t>consumer.subscribe</a:t>
            </a:r>
            <a:r>
              <a:rPr lang="en-US" dirty="0"/>
              <a:t>("test.*");</a:t>
            </a:r>
          </a:p>
        </p:txBody>
      </p:sp>
    </p:spTree>
    <p:extLst>
      <p:ext uri="{BB962C8B-B14F-4D97-AF65-F5344CB8AC3E}">
        <p14:creationId xmlns:p14="http://schemas.microsoft.com/office/powerpoint/2010/main" val="20233450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A11EEB-9BE7-43CF-9000-798F7E2DB647}"/>
              </a:ext>
            </a:extLst>
          </p:cNvPr>
          <p:cNvSpPr txBox="1"/>
          <p:nvPr/>
        </p:nvSpPr>
        <p:spPr>
          <a:xfrm>
            <a:off x="2545976" y="573741"/>
            <a:ext cx="7198659" cy="369332"/>
          </a:xfrm>
          <a:prstGeom prst="rect">
            <a:avLst/>
          </a:prstGeom>
          <a:noFill/>
        </p:spPr>
        <p:txBody>
          <a:bodyPr wrap="square" rtlCol="0">
            <a:spAutoFit/>
          </a:bodyPr>
          <a:lstStyle/>
          <a:p>
            <a:pPr algn="ctr"/>
            <a:r>
              <a:rPr lang="en-US" dirty="0"/>
              <a:t>The Poll Loop</a:t>
            </a:r>
          </a:p>
        </p:txBody>
      </p:sp>
      <p:sp>
        <p:nvSpPr>
          <p:cNvPr id="3" name="TextBox 2">
            <a:extLst>
              <a:ext uri="{FF2B5EF4-FFF2-40B4-BE49-F238E27FC236}">
                <a16:creationId xmlns:a16="http://schemas.microsoft.com/office/drawing/2014/main" id="{7074CB59-DE8D-411A-8BE3-F26C54DE9516}"/>
              </a:ext>
            </a:extLst>
          </p:cNvPr>
          <p:cNvSpPr txBox="1"/>
          <p:nvPr/>
        </p:nvSpPr>
        <p:spPr>
          <a:xfrm>
            <a:off x="443753" y="2284256"/>
            <a:ext cx="11304494" cy="1477328"/>
          </a:xfrm>
          <a:prstGeom prst="rect">
            <a:avLst/>
          </a:prstGeom>
          <a:noFill/>
        </p:spPr>
        <p:txBody>
          <a:bodyPr wrap="square" rtlCol="0">
            <a:spAutoFit/>
          </a:bodyPr>
          <a:lstStyle/>
          <a:p>
            <a:r>
              <a:rPr lang="en-US" dirty="0"/>
              <a:t>Once the consumer subscribes to topics, the poll loop handles all details of</a:t>
            </a:r>
          </a:p>
          <a:p>
            <a:r>
              <a:rPr lang="en-US" dirty="0"/>
              <a:t>	Coordination,</a:t>
            </a:r>
          </a:p>
          <a:p>
            <a:r>
              <a:rPr lang="en-US" dirty="0"/>
              <a:t>	Partition </a:t>
            </a:r>
          </a:p>
          <a:p>
            <a:r>
              <a:rPr lang="en-US" dirty="0"/>
              <a:t>	Rebalances, </a:t>
            </a:r>
          </a:p>
          <a:p>
            <a:r>
              <a:rPr lang="en-US" dirty="0"/>
              <a:t>	Heartbeats and data fetching</a:t>
            </a:r>
          </a:p>
        </p:txBody>
      </p:sp>
      <p:sp>
        <p:nvSpPr>
          <p:cNvPr id="4" name="TextBox 3">
            <a:extLst>
              <a:ext uri="{FF2B5EF4-FFF2-40B4-BE49-F238E27FC236}">
                <a16:creationId xmlns:a16="http://schemas.microsoft.com/office/drawing/2014/main" id="{D16A2846-557D-4AD4-B940-DCF909C62113}"/>
              </a:ext>
            </a:extLst>
          </p:cNvPr>
          <p:cNvSpPr txBox="1"/>
          <p:nvPr/>
        </p:nvSpPr>
        <p:spPr>
          <a:xfrm>
            <a:off x="421341" y="5102767"/>
            <a:ext cx="10201836" cy="369332"/>
          </a:xfrm>
          <a:prstGeom prst="rect">
            <a:avLst/>
          </a:prstGeom>
          <a:noFill/>
        </p:spPr>
        <p:txBody>
          <a:bodyPr wrap="square" rtlCol="0">
            <a:spAutoFit/>
          </a:bodyPr>
          <a:lstStyle/>
          <a:p>
            <a:r>
              <a:rPr lang="en-US" dirty="0"/>
              <a:t>leaving the developer with a clean API that simply returns available data from the assigned partitions</a:t>
            </a:r>
          </a:p>
        </p:txBody>
      </p:sp>
    </p:spTree>
    <p:extLst>
      <p:ext uri="{BB962C8B-B14F-4D97-AF65-F5344CB8AC3E}">
        <p14:creationId xmlns:p14="http://schemas.microsoft.com/office/powerpoint/2010/main" val="41615954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3F8B36-7FDF-45FB-992A-35D228D56C68}"/>
              </a:ext>
            </a:extLst>
          </p:cNvPr>
          <p:cNvSpPr txBox="1"/>
          <p:nvPr/>
        </p:nvSpPr>
        <p:spPr>
          <a:xfrm>
            <a:off x="2496670" y="407005"/>
            <a:ext cx="7198659" cy="369332"/>
          </a:xfrm>
          <a:prstGeom prst="rect">
            <a:avLst/>
          </a:prstGeom>
          <a:noFill/>
        </p:spPr>
        <p:txBody>
          <a:bodyPr wrap="square" rtlCol="0">
            <a:spAutoFit/>
          </a:bodyPr>
          <a:lstStyle/>
          <a:p>
            <a:pPr algn="ctr"/>
            <a:r>
              <a:rPr lang="en-US" dirty="0"/>
              <a:t>body of a consumer will look as follows</a:t>
            </a:r>
          </a:p>
        </p:txBody>
      </p:sp>
      <p:pic>
        <p:nvPicPr>
          <p:cNvPr id="4" name="Picture 3">
            <a:extLst>
              <a:ext uri="{FF2B5EF4-FFF2-40B4-BE49-F238E27FC236}">
                <a16:creationId xmlns:a16="http://schemas.microsoft.com/office/drawing/2014/main" id="{D1EBB43E-A8E2-4B76-B618-485EA8BE37E6}"/>
              </a:ext>
            </a:extLst>
          </p:cNvPr>
          <p:cNvPicPr>
            <a:picLocks noChangeAspect="1"/>
          </p:cNvPicPr>
          <p:nvPr/>
        </p:nvPicPr>
        <p:blipFill>
          <a:blip r:embed="rId2"/>
          <a:stretch>
            <a:fillRect/>
          </a:stretch>
        </p:blipFill>
        <p:spPr>
          <a:xfrm>
            <a:off x="2445257" y="776337"/>
            <a:ext cx="7301485" cy="5690239"/>
          </a:xfrm>
          <a:prstGeom prst="rect">
            <a:avLst/>
          </a:prstGeom>
        </p:spPr>
      </p:pic>
    </p:spTree>
    <p:extLst>
      <p:ext uri="{BB962C8B-B14F-4D97-AF65-F5344CB8AC3E}">
        <p14:creationId xmlns:p14="http://schemas.microsoft.com/office/powerpoint/2010/main" val="15016025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41B276-BFB5-463F-BC9B-63A7FB824333}"/>
              </a:ext>
            </a:extLst>
          </p:cNvPr>
          <p:cNvSpPr txBox="1"/>
          <p:nvPr/>
        </p:nvSpPr>
        <p:spPr>
          <a:xfrm>
            <a:off x="430306" y="715398"/>
            <a:ext cx="10318376" cy="923330"/>
          </a:xfrm>
          <a:prstGeom prst="rect">
            <a:avLst/>
          </a:prstGeom>
          <a:noFill/>
        </p:spPr>
        <p:txBody>
          <a:bodyPr wrap="square" rtlCol="0">
            <a:spAutoFit/>
          </a:bodyPr>
          <a:lstStyle/>
          <a:p>
            <a:r>
              <a:rPr lang="en-US" dirty="0"/>
              <a:t>poll() returns a list of records  written to Kafka Broker that consumers in our group have not read yet</a:t>
            </a:r>
          </a:p>
          <a:p>
            <a:r>
              <a:rPr lang="en-US" dirty="0"/>
              <a:t>	Each record contains the topic and partition the record came from, the offset of the record within 	the partition, and of course the key and the value of the record</a:t>
            </a:r>
          </a:p>
        </p:txBody>
      </p:sp>
      <p:sp>
        <p:nvSpPr>
          <p:cNvPr id="3" name="TextBox 2">
            <a:extLst>
              <a:ext uri="{FF2B5EF4-FFF2-40B4-BE49-F238E27FC236}">
                <a16:creationId xmlns:a16="http://schemas.microsoft.com/office/drawing/2014/main" id="{87556B73-51BB-4266-8885-5C2B740DB804}"/>
              </a:ext>
            </a:extLst>
          </p:cNvPr>
          <p:cNvSpPr txBox="1"/>
          <p:nvPr/>
        </p:nvSpPr>
        <p:spPr>
          <a:xfrm>
            <a:off x="510988" y="2088776"/>
            <a:ext cx="9959788" cy="923330"/>
          </a:xfrm>
          <a:prstGeom prst="rect">
            <a:avLst/>
          </a:prstGeom>
          <a:noFill/>
        </p:spPr>
        <p:txBody>
          <a:bodyPr wrap="square" rtlCol="0">
            <a:spAutoFit/>
          </a:bodyPr>
          <a:lstStyle/>
          <a:p>
            <a:r>
              <a:rPr lang="en-US" dirty="0"/>
              <a:t>The same way that sharks must keep moving or they die, consumers must keep polling Kafka or they will be con‐ </a:t>
            </a:r>
            <a:r>
              <a:rPr lang="en-US" dirty="0" err="1"/>
              <a:t>sidered</a:t>
            </a:r>
            <a:r>
              <a:rPr lang="en-US" dirty="0"/>
              <a:t> dead and the partitions they are consuming will be handed to another consumer in the group to continue consuming.</a:t>
            </a:r>
          </a:p>
        </p:txBody>
      </p:sp>
      <p:sp>
        <p:nvSpPr>
          <p:cNvPr id="4" name="TextBox 3">
            <a:extLst>
              <a:ext uri="{FF2B5EF4-FFF2-40B4-BE49-F238E27FC236}">
                <a16:creationId xmlns:a16="http://schemas.microsoft.com/office/drawing/2014/main" id="{BC594B48-5FEC-462A-BD0F-C52DF987FBFF}"/>
              </a:ext>
            </a:extLst>
          </p:cNvPr>
          <p:cNvSpPr txBox="1"/>
          <p:nvPr/>
        </p:nvSpPr>
        <p:spPr>
          <a:xfrm>
            <a:off x="510988" y="3827929"/>
            <a:ext cx="9870141" cy="646331"/>
          </a:xfrm>
          <a:prstGeom prst="rect">
            <a:avLst/>
          </a:prstGeom>
          <a:noFill/>
        </p:spPr>
        <p:txBody>
          <a:bodyPr wrap="square" rtlCol="0">
            <a:spAutoFit/>
          </a:bodyPr>
          <a:lstStyle/>
          <a:p>
            <a:r>
              <a:rPr lang="en-US" dirty="0"/>
              <a:t>The parameter we pass, poll(), is a timeout interval and controls how long poll() will block if data is not available in the consumer buffer.</a:t>
            </a:r>
          </a:p>
        </p:txBody>
      </p:sp>
      <p:sp>
        <p:nvSpPr>
          <p:cNvPr id="5" name="TextBox 4">
            <a:extLst>
              <a:ext uri="{FF2B5EF4-FFF2-40B4-BE49-F238E27FC236}">
                <a16:creationId xmlns:a16="http://schemas.microsoft.com/office/drawing/2014/main" id="{3EA49113-A382-41CB-A4C3-9E10EF568F19}"/>
              </a:ext>
            </a:extLst>
          </p:cNvPr>
          <p:cNvSpPr txBox="1"/>
          <p:nvPr/>
        </p:nvSpPr>
        <p:spPr>
          <a:xfrm>
            <a:off x="430306" y="5290083"/>
            <a:ext cx="10094259" cy="646331"/>
          </a:xfrm>
          <a:prstGeom prst="rect">
            <a:avLst/>
          </a:prstGeom>
          <a:noFill/>
        </p:spPr>
        <p:txBody>
          <a:bodyPr wrap="square" rtlCol="0">
            <a:spAutoFit/>
          </a:bodyPr>
          <a:lstStyle/>
          <a:p>
            <a:r>
              <a:rPr lang="en-US" dirty="0"/>
              <a:t>If this is set to 0, poll() will return immediately; otherwise, it will wait for the specified number of milliseconds for data to arrive from the broker.</a:t>
            </a:r>
          </a:p>
        </p:txBody>
      </p:sp>
    </p:spTree>
    <p:extLst>
      <p:ext uri="{BB962C8B-B14F-4D97-AF65-F5344CB8AC3E}">
        <p14:creationId xmlns:p14="http://schemas.microsoft.com/office/powerpoint/2010/main" val="20395787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B98E3-1AAB-43F1-8B11-9B1A8B2647EE}"/>
              </a:ext>
            </a:extLst>
          </p:cNvPr>
          <p:cNvSpPr txBox="1"/>
          <p:nvPr/>
        </p:nvSpPr>
        <p:spPr>
          <a:xfrm>
            <a:off x="2070847" y="564776"/>
            <a:ext cx="7611035" cy="369332"/>
          </a:xfrm>
          <a:prstGeom prst="rect">
            <a:avLst/>
          </a:prstGeom>
          <a:noFill/>
        </p:spPr>
        <p:txBody>
          <a:bodyPr wrap="square" rtlCol="0">
            <a:spAutoFit/>
          </a:bodyPr>
          <a:lstStyle/>
          <a:p>
            <a:r>
              <a:rPr lang="fr-FR" dirty="0"/>
              <a:t>Consumer Configuration </a:t>
            </a:r>
            <a:endParaRPr lang="en-US" dirty="0"/>
          </a:p>
        </p:txBody>
      </p:sp>
      <p:sp>
        <p:nvSpPr>
          <p:cNvPr id="3" name="TextBox 2">
            <a:extLst>
              <a:ext uri="{FF2B5EF4-FFF2-40B4-BE49-F238E27FC236}">
                <a16:creationId xmlns:a16="http://schemas.microsoft.com/office/drawing/2014/main" id="{EA06D364-D61A-4CD6-BBE2-3E7828026332}"/>
              </a:ext>
            </a:extLst>
          </p:cNvPr>
          <p:cNvSpPr txBox="1"/>
          <p:nvPr/>
        </p:nvSpPr>
        <p:spPr>
          <a:xfrm>
            <a:off x="806824" y="1397675"/>
            <a:ext cx="9583270" cy="2031325"/>
          </a:xfrm>
          <a:prstGeom prst="rect">
            <a:avLst/>
          </a:prstGeom>
          <a:noFill/>
        </p:spPr>
        <p:txBody>
          <a:bodyPr wrap="square" rtlCol="0">
            <a:spAutoFit/>
          </a:bodyPr>
          <a:lstStyle/>
          <a:p>
            <a:r>
              <a:rPr lang="en-US" dirty="0"/>
              <a:t>session.timeout.ms: the maximum time a Kafka broker will wait to receive the next heartbeat from a consumer in a consumer group</a:t>
            </a:r>
          </a:p>
          <a:p>
            <a:r>
              <a:rPr lang="en-US" dirty="0"/>
              <a:t>		-&gt; The amount of time a consumer can be out of contact with the brokers while still considered alive defaults to 3 seconds. If more than session.timeout.ms passes</a:t>
            </a:r>
          </a:p>
          <a:p>
            <a:r>
              <a:rPr lang="en-US" dirty="0"/>
              <a:t>		without the consumer sending a heartbeat to the group coordinator, it is considered dead and the group coordinator will trigger a rebalance of the consumer group to</a:t>
            </a:r>
          </a:p>
          <a:p>
            <a:r>
              <a:rPr lang="en-US" dirty="0"/>
              <a:t>		allocate partitions from the dead consumer to the other consumers in the group.</a:t>
            </a:r>
          </a:p>
        </p:txBody>
      </p:sp>
      <p:sp>
        <p:nvSpPr>
          <p:cNvPr id="4" name="TextBox 3">
            <a:extLst>
              <a:ext uri="{FF2B5EF4-FFF2-40B4-BE49-F238E27FC236}">
                <a16:creationId xmlns:a16="http://schemas.microsoft.com/office/drawing/2014/main" id="{1B6AA8B2-9D97-474A-ADA6-2C7158EAAA2C}"/>
              </a:ext>
            </a:extLst>
          </p:cNvPr>
          <p:cNvSpPr txBox="1"/>
          <p:nvPr/>
        </p:nvSpPr>
        <p:spPr>
          <a:xfrm>
            <a:off x="806824" y="4261899"/>
            <a:ext cx="9421905" cy="2031325"/>
          </a:xfrm>
          <a:prstGeom prst="rect">
            <a:avLst/>
          </a:prstGeom>
          <a:noFill/>
        </p:spPr>
        <p:txBody>
          <a:bodyPr wrap="square" rtlCol="0">
            <a:spAutoFit/>
          </a:bodyPr>
          <a:lstStyle/>
          <a:p>
            <a:r>
              <a:rPr lang="en-US" dirty="0"/>
              <a:t>heartbeat.interval.ms:  the interval between heartbeats sent by a Kafka consumer to the Kafka broker's group coordinator.</a:t>
            </a:r>
          </a:p>
          <a:p>
            <a:r>
              <a:rPr lang="en-US" dirty="0"/>
              <a:t>		-&gt; controls how frequently the </a:t>
            </a:r>
            <a:r>
              <a:rPr lang="en-US" dirty="0" err="1"/>
              <a:t>KafkaConsumer</a:t>
            </a:r>
            <a:r>
              <a:rPr lang="en-US" dirty="0"/>
              <a:t> poll() method will send a heartbeat to the group coordinator</a:t>
            </a:r>
          </a:p>
          <a:p>
            <a:r>
              <a:rPr lang="en-US" dirty="0"/>
              <a:t>		-&gt; heatbeat.interval.ms must be lower than session.timeout.ms and is usually set to one-third of the timeout value.</a:t>
            </a:r>
          </a:p>
          <a:p>
            <a:r>
              <a:rPr lang="en-US" dirty="0"/>
              <a:t>		-&gt; if session.timeout.ms is 3 seconds, heartbeat.interval.ms should be 1 second</a:t>
            </a:r>
          </a:p>
        </p:txBody>
      </p:sp>
    </p:spTree>
    <p:extLst>
      <p:ext uri="{BB962C8B-B14F-4D97-AF65-F5344CB8AC3E}">
        <p14:creationId xmlns:p14="http://schemas.microsoft.com/office/powerpoint/2010/main" val="4307618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B3D462-396B-47A6-BB53-0E489C0F64C1}"/>
              </a:ext>
            </a:extLst>
          </p:cNvPr>
          <p:cNvSpPr txBox="1"/>
          <p:nvPr/>
        </p:nvSpPr>
        <p:spPr>
          <a:xfrm>
            <a:off x="1183341" y="690282"/>
            <a:ext cx="10058400" cy="1200329"/>
          </a:xfrm>
          <a:prstGeom prst="rect">
            <a:avLst/>
          </a:prstGeom>
          <a:noFill/>
        </p:spPr>
        <p:txBody>
          <a:bodyPr wrap="square" rtlCol="0">
            <a:spAutoFit/>
          </a:bodyPr>
          <a:lstStyle/>
          <a:p>
            <a:r>
              <a:rPr lang="en-US" dirty="0" err="1"/>
              <a:t>partition.assignment.strategy</a:t>
            </a:r>
            <a:r>
              <a:rPr lang="en-US" dirty="0"/>
              <a:t>:</a:t>
            </a:r>
          </a:p>
          <a:p>
            <a:r>
              <a:rPr lang="en-US" dirty="0"/>
              <a:t>We learned that partitions are assigned to consumers in a consumer group</a:t>
            </a:r>
          </a:p>
          <a:p>
            <a:r>
              <a:rPr lang="en-US" dirty="0" err="1"/>
              <a:t>PartitionAssignor</a:t>
            </a:r>
            <a:r>
              <a:rPr lang="en-US" dirty="0"/>
              <a:t> is a class that, given consumers and topics they subscribed to, decides which partitions will be assigned to which consumer</a:t>
            </a:r>
          </a:p>
        </p:txBody>
      </p:sp>
      <p:sp>
        <p:nvSpPr>
          <p:cNvPr id="3" name="TextBox 2">
            <a:extLst>
              <a:ext uri="{FF2B5EF4-FFF2-40B4-BE49-F238E27FC236}">
                <a16:creationId xmlns:a16="http://schemas.microsoft.com/office/drawing/2014/main" id="{0F4004FA-CAB5-4852-AF57-5E701F7C4EE0}"/>
              </a:ext>
            </a:extLst>
          </p:cNvPr>
          <p:cNvSpPr txBox="1"/>
          <p:nvPr/>
        </p:nvSpPr>
        <p:spPr>
          <a:xfrm>
            <a:off x="1308847" y="2348753"/>
            <a:ext cx="9932894" cy="646331"/>
          </a:xfrm>
          <a:prstGeom prst="rect">
            <a:avLst/>
          </a:prstGeom>
          <a:noFill/>
        </p:spPr>
        <p:txBody>
          <a:bodyPr wrap="square" rtlCol="0">
            <a:spAutoFit/>
          </a:bodyPr>
          <a:lstStyle/>
          <a:p>
            <a:r>
              <a:rPr lang="en-US" dirty="0"/>
              <a:t>Kafka has </a:t>
            </a:r>
            <a:r>
              <a:rPr lang="en-US" b="0" i="0" dirty="0">
                <a:solidFill>
                  <a:srgbClr val="242424"/>
                </a:solidFill>
                <a:effectLst/>
                <a:latin typeface="source-serif-pro"/>
              </a:rPr>
              <a:t>three</a:t>
            </a:r>
            <a:r>
              <a:rPr lang="en-US" dirty="0"/>
              <a:t> assignment strategies:</a:t>
            </a:r>
          </a:p>
          <a:p>
            <a:r>
              <a:rPr lang="en-US" dirty="0"/>
              <a:t>	</a:t>
            </a:r>
            <a:r>
              <a:rPr lang="en-US" b="0" i="0" dirty="0" err="1">
                <a:solidFill>
                  <a:srgbClr val="1A1523"/>
                </a:solidFill>
                <a:effectLst/>
                <a:latin typeface="PolySans"/>
              </a:rPr>
              <a:t>RangeAssignor</a:t>
            </a:r>
            <a:r>
              <a:rPr lang="en-US" dirty="0"/>
              <a:t> : </a:t>
            </a:r>
          </a:p>
        </p:txBody>
      </p:sp>
      <p:pic>
        <p:nvPicPr>
          <p:cNvPr id="5" name="Picture 4">
            <a:extLst>
              <a:ext uri="{FF2B5EF4-FFF2-40B4-BE49-F238E27FC236}">
                <a16:creationId xmlns:a16="http://schemas.microsoft.com/office/drawing/2014/main" id="{A3F567C7-8195-4002-9D06-5D433B5E4FB5}"/>
              </a:ext>
            </a:extLst>
          </p:cNvPr>
          <p:cNvPicPr>
            <a:picLocks noChangeAspect="1"/>
          </p:cNvPicPr>
          <p:nvPr/>
        </p:nvPicPr>
        <p:blipFill>
          <a:blip r:embed="rId2"/>
          <a:stretch>
            <a:fillRect/>
          </a:stretch>
        </p:blipFill>
        <p:spPr>
          <a:xfrm>
            <a:off x="2215791" y="3526652"/>
            <a:ext cx="6487430" cy="1705213"/>
          </a:xfrm>
          <a:prstGeom prst="rect">
            <a:avLst/>
          </a:prstGeom>
        </p:spPr>
      </p:pic>
    </p:spTree>
    <p:extLst>
      <p:ext uri="{BB962C8B-B14F-4D97-AF65-F5344CB8AC3E}">
        <p14:creationId xmlns:p14="http://schemas.microsoft.com/office/powerpoint/2010/main" val="5603413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34FEAA-B63C-45D1-ABA2-BCFBA0F0FE00}"/>
              </a:ext>
            </a:extLst>
          </p:cNvPr>
          <p:cNvSpPr txBox="1"/>
          <p:nvPr/>
        </p:nvSpPr>
        <p:spPr>
          <a:xfrm>
            <a:off x="1129553" y="864172"/>
            <a:ext cx="5522258" cy="1754326"/>
          </a:xfrm>
          <a:prstGeom prst="rect">
            <a:avLst/>
          </a:prstGeom>
          <a:noFill/>
        </p:spPr>
        <p:txBody>
          <a:bodyPr wrap="square" rtlCol="0">
            <a:spAutoFit/>
          </a:bodyPr>
          <a:lstStyle/>
          <a:p>
            <a:r>
              <a:rPr lang="en-US" b="0" i="0" dirty="0" err="1">
                <a:solidFill>
                  <a:srgbClr val="1A1523"/>
                </a:solidFill>
                <a:effectLst/>
                <a:latin typeface="PolySans"/>
              </a:rPr>
              <a:t>RangeAssignor</a:t>
            </a:r>
            <a:r>
              <a:rPr lang="en-US" dirty="0">
                <a:solidFill>
                  <a:srgbClr val="1A1523"/>
                </a:solidFill>
                <a:latin typeface="PolySans"/>
              </a:rPr>
              <a:t>: </a:t>
            </a:r>
            <a:r>
              <a:rPr lang="en-US" b="0" i="0" dirty="0">
                <a:solidFill>
                  <a:srgbClr val="242424"/>
                </a:solidFill>
                <a:effectLst/>
                <a:latin typeface="source-serif-pro"/>
              </a:rPr>
              <a:t>is the default strategy</a:t>
            </a:r>
            <a:endParaRPr lang="en-US" dirty="0">
              <a:solidFill>
                <a:srgbClr val="1A1523"/>
              </a:solidFill>
              <a:latin typeface="PolySans"/>
            </a:endParaRPr>
          </a:p>
          <a:p>
            <a:r>
              <a:rPr lang="en-US" dirty="0">
                <a:solidFill>
                  <a:srgbClr val="1A1523"/>
                </a:solidFill>
                <a:latin typeface="PolySans"/>
              </a:rPr>
              <a:t>This is useful to join records from topics that have the same number of partitions. This strategy will put all the consumers in an order of </a:t>
            </a:r>
            <a:r>
              <a:rPr lang="en-US" dirty="0" err="1">
                <a:solidFill>
                  <a:srgbClr val="1A1523"/>
                </a:solidFill>
                <a:latin typeface="PolySans"/>
              </a:rPr>
              <a:t>member_id</a:t>
            </a:r>
            <a:r>
              <a:rPr lang="en-US" dirty="0">
                <a:solidFill>
                  <a:srgbClr val="1A1523"/>
                </a:solidFill>
                <a:latin typeface="PolySans"/>
              </a:rPr>
              <a:t> assigned by the coordinator and after that, the partitions are assigned starting from the first consumer.</a:t>
            </a:r>
          </a:p>
        </p:txBody>
      </p:sp>
      <p:pic>
        <p:nvPicPr>
          <p:cNvPr id="4" name="Picture 3">
            <a:extLst>
              <a:ext uri="{FF2B5EF4-FFF2-40B4-BE49-F238E27FC236}">
                <a16:creationId xmlns:a16="http://schemas.microsoft.com/office/drawing/2014/main" id="{0A2F0872-C05D-4176-9E81-7BF4673AD7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765" y="2468201"/>
            <a:ext cx="6176682" cy="3611258"/>
          </a:xfrm>
          <a:prstGeom prst="rect">
            <a:avLst/>
          </a:prstGeom>
        </p:spPr>
      </p:pic>
    </p:spTree>
    <p:extLst>
      <p:ext uri="{BB962C8B-B14F-4D97-AF65-F5344CB8AC3E}">
        <p14:creationId xmlns:p14="http://schemas.microsoft.com/office/powerpoint/2010/main" val="29872679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5E10-F24F-44DC-9464-59A361A4D28F}"/>
              </a:ext>
            </a:extLst>
          </p:cNvPr>
          <p:cNvSpPr txBox="1"/>
          <p:nvPr/>
        </p:nvSpPr>
        <p:spPr>
          <a:xfrm>
            <a:off x="1138518" y="806824"/>
            <a:ext cx="9538447" cy="1200329"/>
          </a:xfrm>
          <a:prstGeom prst="rect">
            <a:avLst/>
          </a:prstGeom>
          <a:noFill/>
        </p:spPr>
        <p:txBody>
          <a:bodyPr wrap="square" rtlCol="0">
            <a:spAutoFit/>
          </a:bodyPr>
          <a:lstStyle/>
          <a:p>
            <a:r>
              <a:rPr lang="en-US" b="0" i="0" dirty="0" err="1">
                <a:solidFill>
                  <a:srgbClr val="374151"/>
                </a:solidFill>
                <a:effectLst/>
                <a:latin typeface="Söhne"/>
              </a:rPr>
              <a:t>RoundRobinAssignor</a:t>
            </a:r>
            <a:r>
              <a:rPr lang="en-US" b="0" i="0" dirty="0">
                <a:solidFill>
                  <a:srgbClr val="374151"/>
                </a:solidFill>
                <a:effectLst/>
                <a:latin typeface="Söhne"/>
              </a:rPr>
              <a:t>:  works by assigning partitions to consumer instances in a round-robin fashion. It attempts to distribute the partitions evenly among the available consumers within a consumer group. It assigns partitions one by one in a circular order to the consumers until all partitions are distributed.</a:t>
            </a:r>
            <a:endParaRPr lang="en-US" dirty="0"/>
          </a:p>
        </p:txBody>
      </p:sp>
      <p:pic>
        <p:nvPicPr>
          <p:cNvPr id="4" name="Picture 3">
            <a:extLst>
              <a:ext uri="{FF2B5EF4-FFF2-40B4-BE49-F238E27FC236}">
                <a16:creationId xmlns:a16="http://schemas.microsoft.com/office/drawing/2014/main" id="{CA043963-4037-4FE4-AF09-535ED5231539}"/>
              </a:ext>
            </a:extLst>
          </p:cNvPr>
          <p:cNvPicPr>
            <a:picLocks noChangeAspect="1"/>
          </p:cNvPicPr>
          <p:nvPr/>
        </p:nvPicPr>
        <p:blipFill>
          <a:blip r:embed="rId2"/>
          <a:stretch>
            <a:fillRect/>
          </a:stretch>
        </p:blipFill>
        <p:spPr>
          <a:xfrm>
            <a:off x="2799890" y="2126328"/>
            <a:ext cx="6592220" cy="3924848"/>
          </a:xfrm>
          <a:prstGeom prst="rect">
            <a:avLst/>
          </a:prstGeom>
        </p:spPr>
      </p:pic>
    </p:spTree>
    <p:extLst>
      <p:ext uri="{BB962C8B-B14F-4D97-AF65-F5344CB8AC3E}">
        <p14:creationId xmlns:p14="http://schemas.microsoft.com/office/powerpoint/2010/main" val="17401501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A15858-5B48-4174-AC1F-1E6D00D0E7D2}"/>
              </a:ext>
            </a:extLst>
          </p:cNvPr>
          <p:cNvSpPr txBox="1"/>
          <p:nvPr/>
        </p:nvSpPr>
        <p:spPr>
          <a:xfrm>
            <a:off x="2752165" y="555812"/>
            <a:ext cx="6687670" cy="369332"/>
          </a:xfrm>
          <a:prstGeom prst="rect">
            <a:avLst/>
          </a:prstGeom>
          <a:noFill/>
        </p:spPr>
        <p:txBody>
          <a:bodyPr wrap="square" rtlCol="0">
            <a:spAutoFit/>
          </a:bodyPr>
          <a:lstStyle/>
          <a:p>
            <a:pPr algn="ctr"/>
            <a:r>
              <a:rPr lang="en-US" dirty="0"/>
              <a:t>Commits and Offsets</a:t>
            </a:r>
          </a:p>
        </p:txBody>
      </p:sp>
      <p:sp>
        <p:nvSpPr>
          <p:cNvPr id="3" name="TextBox 2">
            <a:extLst>
              <a:ext uri="{FF2B5EF4-FFF2-40B4-BE49-F238E27FC236}">
                <a16:creationId xmlns:a16="http://schemas.microsoft.com/office/drawing/2014/main" id="{28D32127-7DCD-401E-9B27-AE9369FF1A36}"/>
              </a:ext>
            </a:extLst>
          </p:cNvPr>
          <p:cNvSpPr txBox="1"/>
          <p:nvPr/>
        </p:nvSpPr>
        <p:spPr>
          <a:xfrm>
            <a:off x="762000" y="1246094"/>
            <a:ext cx="10112188" cy="1754326"/>
          </a:xfrm>
          <a:prstGeom prst="rect">
            <a:avLst/>
          </a:prstGeom>
          <a:noFill/>
        </p:spPr>
        <p:txBody>
          <a:bodyPr wrap="square" rtlCol="0">
            <a:spAutoFit/>
          </a:bodyPr>
          <a:lstStyle/>
          <a:p>
            <a:r>
              <a:rPr lang="en-US" dirty="0"/>
              <a:t>Whenever we call poll(), it returns records written to Kafka that consumers in our group have not read yet. This means that we have a way of tracking which records were read by a consumer of the group</a:t>
            </a:r>
            <a:endParaRPr lang="en-US" b="0" i="0" dirty="0">
              <a:solidFill>
                <a:srgbClr val="242424"/>
              </a:solidFill>
              <a:effectLst/>
              <a:latin typeface="source-serif-pro"/>
            </a:endParaRPr>
          </a:p>
          <a:p>
            <a:r>
              <a:rPr lang="en-US" b="0" i="0" dirty="0">
                <a:solidFill>
                  <a:srgbClr val="242424"/>
                </a:solidFill>
                <a:effectLst/>
                <a:latin typeface="source-serif-pro"/>
              </a:rPr>
              <a:t>A </a:t>
            </a:r>
            <a:r>
              <a:rPr lang="en-US" b="0" i="0" dirty="0" err="1">
                <a:solidFill>
                  <a:srgbClr val="242424"/>
                </a:solidFill>
                <a:effectLst/>
                <a:latin typeface="source-serif-pro"/>
              </a:rPr>
              <a:t>kafka</a:t>
            </a:r>
            <a:r>
              <a:rPr lang="en-US" b="0" i="0" dirty="0">
                <a:solidFill>
                  <a:srgbClr val="242424"/>
                </a:solidFill>
                <a:effectLst/>
                <a:latin typeface="source-serif-pro"/>
              </a:rPr>
              <a:t> offset is a unique identifier for each message within a </a:t>
            </a:r>
            <a:r>
              <a:rPr lang="en-US" b="0" i="0" dirty="0" err="1">
                <a:solidFill>
                  <a:srgbClr val="242424"/>
                </a:solidFill>
                <a:effectLst/>
                <a:latin typeface="source-serif-pro"/>
              </a:rPr>
              <a:t>kafka</a:t>
            </a:r>
            <a:r>
              <a:rPr lang="en-US" b="0" i="0" dirty="0">
                <a:solidFill>
                  <a:srgbClr val="242424"/>
                </a:solidFill>
                <a:effectLst/>
                <a:latin typeface="source-serif-pro"/>
              </a:rPr>
              <a:t> partition. </a:t>
            </a:r>
          </a:p>
          <a:p>
            <a:r>
              <a:rPr lang="en-US" b="0" i="0" dirty="0">
                <a:solidFill>
                  <a:srgbClr val="242424"/>
                </a:solidFill>
                <a:effectLst/>
                <a:latin typeface="source-serif-pro"/>
              </a:rPr>
              <a:t>It helps consumers keep track of their progress like how many messages each consumer has already consumed from a partition so far and where to start next from. </a:t>
            </a:r>
          </a:p>
          <a:p>
            <a:r>
              <a:rPr lang="en-US" dirty="0">
                <a:solidFill>
                  <a:srgbClr val="242424"/>
                </a:solidFill>
                <a:latin typeface="source-serif-pro"/>
              </a:rPr>
              <a:t>	=&gt; </a:t>
            </a:r>
            <a:r>
              <a:rPr lang="en-US" b="0" i="0" dirty="0">
                <a:solidFill>
                  <a:srgbClr val="242424"/>
                </a:solidFill>
                <a:effectLst/>
                <a:latin typeface="source-serif-pro"/>
              </a:rPr>
              <a:t>Please note, offset is unique only within a partition, not across partitions.</a:t>
            </a:r>
            <a:endParaRPr lang="en-US" dirty="0"/>
          </a:p>
        </p:txBody>
      </p:sp>
      <p:pic>
        <p:nvPicPr>
          <p:cNvPr id="5" name="Picture 4">
            <a:extLst>
              <a:ext uri="{FF2B5EF4-FFF2-40B4-BE49-F238E27FC236}">
                <a16:creationId xmlns:a16="http://schemas.microsoft.com/office/drawing/2014/main" id="{4823C1BE-7432-4928-BF7F-7701D7BA1461}"/>
              </a:ext>
            </a:extLst>
          </p:cNvPr>
          <p:cNvPicPr>
            <a:picLocks noChangeAspect="1"/>
          </p:cNvPicPr>
          <p:nvPr/>
        </p:nvPicPr>
        <p:blipFill>
          <a:blip r:embed="rId2"/>
          <a:stretch>
            <a:fillRect/>
          </a:stretch>
        </p:blipFill>
        <p:spPr>
          <a:xfrm>
            <a:off x="1911260" y="3030498"/>
            <a:ext cx="6630325" cy="2219635"/>
          </a:xfrm>
          <a:prstGeom prst="rect">
            <a:avLst/>
          </a:prstGeom>
        </p:spPr>
      </p:pic>
      <p:sp>
        <p:nvSpPr>
          <p:cNvPr id="6" name="TextBox 5">
            <a:extLst>
              <a:ext uri="{FF2B5EF4-FFF2-40B4-BE49-F238E27FC236}">
                <a16:creationId xmlns:a16="http://schemas.microsoft.com/office/drawing/2014/main" id="{64BC2637-02FF-4813-8187-BEC0B82A3875}"/>
              </a:ext>
            </a:extLst>
          </p:cNvPr>
          <p:cNvSpPr txBox="1"/>
          <p:nvPr/>
        </p:nvSpPr>
        <p:spPr>
          <a:xfrm>
            <a:off x="824753" y="5280212"/>
            <a:ext cx="10049435" cy="646331"/>
          </a:xfrm>
          <a:prstGeom prst="rect">
            <a:avLst/>
          </a:prstGeom>
          <a:noFill/>
        </p:spPr>
        <p:txBody>
          <a:bodyPr wrap="square" rtlCol="0">
            <a:spAutoFit/>
          </a:bodyPr>
          <a:lstStyle/>
          <a:p>
            <a:r>
              <a:rPr lang="en-US" b="0" i="0" dirty="0">
                <a:solidFill>
                  <a:srgbClr val="242424"/>
                </a:solidFill>
                <a:effectLst/>
                <a:latin typeface="source-serif-pro"/>
              </a:rPr>
              <a:t>This way if the consumer crashes or gets replaced by a new one, the latest committed message offset will help it resume from the exact point where it was left.</a:t>
            </a:r>
            <a:endParaRPr lang="en-US" dirty="0"/>
          </a:p>
        </p:txBody>
      </p:sp>
    </p:spTree>
    <p:extLst>
      <p:ext uri="{BB962C8B-B14F-4D97-AF65-F5344CB8AC3E}">
        <p14:creationId xmlns:p14="http://schemas.microsoft.com/office/powerpoint/2010/main" val="21929742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2DB741-3C9D-4C7E-9001-D4BF0533C437}"/>
              </a:ext>
            </a:extLst>
          </p:cNvPr>
          <p:cNvSpPr txBox="1"/>
          <p:nvPr/>
        </p:nvSpPr>
        <p:spPr>
          <a:xfrm>
            <a:off x="1021976" y="1093694"/>
            <a:ext cx="9646024" cy="923330"/>
          </a:xfrm>
          <a:prstGeom prst="rect">
            <a:avLst/>
          </a:prstGeom>
          <a:noFill/>
        </p:spPr>
        <p:txBody>
          <a:bodyPr wrap="square" rtlCol="0">
            <a:spAutoFit/>
          </a:bodyPr>
          <a:lstStyle/>
          <a:p>
            <a:r>
              <a:rPr lang="en-US" dirty="0"/>
              <a:t>Commit: action of updating the current position in the partition</a:t>
            </a:r>
          </a:p>
          <a:p>
            <a:endParaRPr lang="en-US" b="0" i="0" dirty="0">
              <a:solidFill>
                <a:srgbClr val="242424"/>
              </a:solidFill>
              <a:effectLst/>
              <a:latin typeface="source-serif-pro"/>
            </a:endParaRPr>
          </a:p>
          <a:p>
            <a:r>
              <a:rPr lang="en-US" b="0" i="0" dirty="0">
                <a:solidFill>
                  <a:srgbClr val="242424"/>
                </a:solidFill>
                <a:effectLst/>
                <a:latin typeface="source-serif-pro"/>
              </a:rPr>
              <a:t>Last committed message offset for the consumer for partition 0 is 4 while for partition 1 it is 3</a:t>
            </a:r>
            <a:endParaRPr lang="en-US" dirty="0"/>
          </a:p>
        </p:txBody>
      </p:sp>
      <p:sp>
        <p:nvSpPr>
          <p:cNvPr id="3" name="TextBox 2">
            <a:extLst>
              <a:ext uri="{FF2B5EF4-FFF2-40B4-BE49-F238E27FC236}">
                <a16:creationId xmlns:a16="http://schemas.microsoft.com/office/drawing/2014/main" id="{A9F3DAD5-6F9F-4DC0-BB6F-987D58C5C948}"/>
              </a:ext>
            </a:extLst>
          </p:cNvPr>
          <p:cNvSpPr txBox="1"/>
          <p:nvPr/>
        </p:nvSpPr>
        <p:spPr>
          <a:xfrm>
            <a:off x="1021976" y="3429000"/>
            <a:ext cx="9807388" cy="1200329"/>
          </a:xfrm>
          <a:prstGeom prst="rect">
            <a:avLst/>
          </a:prstGeom>
          <a:noFill/>
        </p:spPr>
        <p:txBody>
          <a:bodyPr wrap="square" rtlCol="0">
            <a:spAutoFit/>
          </a:bodyPr>
          <a:lstStyle/>
          <a:p>
            <a:r>
              <a:rPr lang="en-US" b="1" dirty="0"/>
              <a:t>Automatic Commit:</a:t>
            </a:r>
          </a:p>
          <a:p>
            <a:r>
              <a:rPr lang="en-US" dirty="0"/>
              <a:t>The easiest way to commit offsets is to allow the consumer to do it for you. If you configure </a:t>
            </a:r>
            <a:r>
              <a:rPr lang="en-US" dirty="0" err="1"/>
              <a:t>enable.auto.commit</a:t>
            </a:r>
            <a:r>
              <a:rPr lang="en-US" dirty="0"/>
              <a:t>=true, then every five seconds the consumer will commit the largest offset your client received from poll()</a:t>
            </a:r>
          </a:p>
        </p:txBody>
      </p:sp>
      <p:sp>
        <p:nvSpPr>
          <p:cNvPr id="4" name="TextBox 3">
            <a:extLst>
              <a:ext uri="{FF2B5EF4-FFF2-40B4-BE49-F238E27FC236}">
                <a16:creationId xmlns:a16="http://schemas.microsoft.com/office/drawing/2014/main" id="{118AF011-60D8-4945-927A-91ACD09C8FF4}"/>
              </a:ext>
            </a:extLst>
          </p:cNvPr>
          <p:cNvSpPr txBox="1"/>
          <p:nvPr/>
        </p:nvSpPr>
        <p:spPr>
          <a:xfrm>
            <a:off x="1730188" y="5117975"/>
            <a:ext cx="9412941" cy="646331"/>
          </a:xfrm>
          <a:prstGeom prst="rect">
            <a:avLst/>
          </a:prstGeom>
          <a:noFill/>
        </p:spPr>
        <p:txBody>
          <a:bodyPr wrap="square" rtlCol="0">
            <a:spAutoFit/>
          </a:bodyPr>
          <a:lstStyle/>
          <a:p>
            <a:r>
              <a:rPr lang="en-US" b="0" i="0" dirty="0">
                <a:solidFill>
                  <a:srgbClr val="242424"/>
                </a:solidFill>
                <a:effectLst/>
                <a:latin typeface="source-serif-pro"/>
              </a:rPr>
              <a:t>We can set </a:t>
            </a:r>
            <a:r>
              <a:rPr lang="en-US" b="0" i="1" dirty="0">
                <a:solidFill>
                  <a:srgbClr val="242424"/>
                </a:solidFill>
                <a:effectLst/>
                <a:latin typeface="source-serif-pro"/>
              </a:rPr>
              <a:t>auto.commit.interval.ms</a:t>
            </a:r>
            <a:r>
              <a:rPr lang="en-US" b="0" i="0" dirty="0">
                <a:solidFill>
                  <a:srgbClr val="242424"/>
                </a:solidFill>
                <a:effectLst/>
                <a:latin typeface="source-serif-pro"/>
              </a:rPr>
              <a:t> property to change this default 5 seconds interval. Sample code snippet below with auto commit enabled with 1 second interval</a:t>
            </a:r>
            <a:endParaRPr lang="en-US" dirty="0"/>
          </a:p>
        </p:txBody>
      </p:sp>
      <p:sp>
        <p:nvSpPr>
          <p:cNvPr id="5" name="TextBox 4">
            <a:extLst>
              <a:ext uri="{FF2B5EF4-FFF2-40B4-BE49-F238E27FC236}">
                <a16:creationId xmlns:a16="http://schemas.microsoft.com/office/drawing/2014/main" id="{3D3CC801-3720-4B80-BF1C-B5F1587A59C2}"/>
              </a:ext>
            </a:extLst>
          </p:cNvPr>
          <p:cNvSpPr txBox="1"/>
          <p:nvPr/>
        </p:nvSpPr>
        <p:spPr>
          <a:xfrm>
            <a:off x="1021976" y="2940354"/>
            <a:ext cx="9144000" cy="369332"/>
          </a:xfrm>
          <a:prstGeom prst="rect">
            <a:avLst/>
          </a:prstGeom>
          <a:noFill/>
        </p:spPr>
        <p:txBody>
          <a:bodyPr wrap="square" rtlCol="0">
            <a:spAutoFit/>
          </a:bodyPr>
          <a:lstStyle/>
          <a:p>
            <a:r>
              <a:rPr lang="en-US" dirty="0" err="1"/>
              <a:t>KafkaConsumer</a:t>
            </a:r>
            <a:r>
              <a:rPr lang="en-US" dirty="0"/>
              <a:t> API provides multiple ways of committing offsets</a:t>
            </a:r>
          </a:p>
        </p:txBody>
      </p:sp>
    </p:spTree>
    <p:extLst>
      <p:ext uri="{BB962C8B-B14F-4D97-AF65-F5344CB8AC3E}">
        <p14:creationId xmlns:p14="http://schemas.microsoft.com/office/powerpoint/2010/main" val="4004334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A5CCE2-2736-4F19-AE59-0ECD36C1C8A3}"/>
              </a:ext>
            </a:extLst>
          </p:cNvPr>
          <p:cNvPicPr>
            <a:picLocks noChangeAspect="1"/>
          </p:cNvPicPr>
          <p:nvPr/>
        </p:nvPicPr>
        <p:blipFill>
          <a:blip r:embed="rId2"/>
          <a:stretch>
            <a:fillRect/>
          </a:stretch>
        </p:blipFill>
        <p:spPr>
          <a:xfrm>
            <a:off x="89649" y="75732"/>
            <a:ext cx="12012701" cy="6706536"/>
          </a:xfrm>
          <a:prstGeom prst="rect">
            <a:avLst/>
          </a:prstGeom>
        </p:spPr>
      </p:pic>
    </p:spTree>
    <p:extLst>
      <p:ext uri="{BB962C8B-B14F-4D97-AF65-F5344CB8AC3E}">
        <p14:creationId xmlns:p14="http://schemas.microsoft.com/office/powerpoint/2010/main" val="13254068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DAEA45-1925-48FC-AEFE-75D8126F111E}"/>
              </a:ext>
            </a:extLst>
          </p:cNvPr>
          <p:cNvSpPr txBox="1"/>
          <p:nvPr/>
        </p:nvSpPr>
        <p:spPr>
          <a:xfrm>
            <a:off x="753034" y="950259"/>
            <a:ext cx="10847294" cy="5355312"/>
          </a:xfrm>
          <a:prstGeom prst="rect">
            <a:avLst/>
          </a:prstGeom>
          <a:noFill/>
        </p:spPr>
        <p:txBody>
          <a:bodyPr wrap="square" rtlCol="0">
            <a:spAutoFit/>
          </a:bodyPr>
          <a:lstStyle/>
          <a:p>
            <a:r>
              <a:rPr lang="en-US" b="1" dirty="0"/>
              <a:t>Automatic Commit</a:t>
            </a:r>
          </a:p>
          <a:p>
            <a:endParaRPr lang="en-US" b="0" i="0" dirty="0">
              <a:solidFill>
                <a:srgbClr val="AA0D91"/>
              </a:solidFill>
              <a:effectLst/>
              <a:latin typeface="source-code-pro"/>
            </a:endParaRPr>
          </a:p>
          <a:p>
            <a:r>
              <a:rPr lang="en-US" b="0" i="0" dirty="0">
                <a:solidFill>
                  <a:srgbClr val="AA0D91"/>
                </a:solidFill>
                <a:effectLst/>
                <a:latin typeface="source-code-pro"/>
              </a:rPr>
              <a:t>public static void main(String[] </a:t>
            </a:r>
            <a:r>
              <a:rPr lang="en-US" b="0" i="0" dirty="0" err="1">
                <a:solidFill>
                  <a:srgbClr val="AA0D91"/>
                </a:solidFill>
                <a:effectLst/>
                <a:latin typeface="source-code-pro"/>
              </a:rPr>
              <a:t>args</a:t>
            </a:r>
            <a:r>
              <a:rPr lang="en-US" b="0" i="0" dirty="0">
                <a:solidFill>
                  <a:srgbClr val="AA0D91"/>
                </a:solidFill>
                <a:effectLst/>
                <a:latin typeface="source-code-pro"/>
              </a:rPr>
              <a:t>) {</a:t>
            </a:r>
          </a:p>
          <a:p>
            <a:r>
              <a:rPr lang="en-US" b="0" i="0" dirty="0">
                <a:solidFill>
                  <a:srgbClr val="AA0D91"/>
                </a:solidFill>
                <a:effectLst/>
                <a:latin typeface="source-code-pro"/>
              </a:rPr>
              <a:t>	Properties props = new Properties();</a:t>
            </a:r>
          </a:p>
          <a:p>
            <a:r>
              <a:rPr lang="en-US" b="0" i="0" dirty="0">
                <a:solidFill>
                  <a:srgbClr val="AA0D91"/>
                </a:solidFill>
                <a:effectLst/>
                <a:latin typeface="source-code-pro"/>
              </a:rPr>
              <a:t>	</a:t>
            </a:r>
            <a:r>
              <a:rPr lang="en-US" b="0" i="0" dirty="0" err="1">
                <a:solidFill>
                  <a:srgbClr val="AA0D91"/>
                </a:solidFill>
                <a:effectLst/>
                <a:latin typeface="source-code-pro"/>
              </a:rPr>
              <a:t>props.setProperty</a:t>
            </a:r>
            <a:r>
              <a:rPr lang="en-US" b="0" i="0" dirty="0">
                <a:solidFill>
                  <a:srgbClr val="AA0D91"/>
                </a:solidFill>
                <a:effectLst/>
                <a:latin typeface="source-code-pro"/>
              </a:rPr>
              <a:t>("</a:t>
            </a:r>
            <a:r>
              <a:rPr lang="en-US" b="0" i="0" dirty="0" err="1">
                <a:solidFill>
                  <a:srgbClr val="AA0D91"/>
                </a:solidFill>
                <a:effectLst/>
                <a:latin typeface="source-code-pro"/>
              </a:rPr>
              <a:t>bootstrap.servers</a:t>
            </a:r>
            <a:r>
              <a:rPr lang="en-US" b="0" i="0" dirty="0">
                <a:solidFill>
                  <a:srgbClr val="AA0D91"/>
                </a:solidFill>
                <a:effectLst/>
                <a:latin typeface="source-code-pro"/>
              </a:rPr>
              <a:t>", "localhost:9092");</a:t>
            </a:r>
          </a:p>
          <a:p>
            <a:r>
              <a:rPr lang="en-US" b="0" i="0" dirty="0">
                <a:solidFill>
                  <a:srgbClr val="AA0D91"/>
                </a:solidFill>
                <a:effectLst/>
                <a:latin typeface="source-code-pro"/>
              </a:rPr>
              <a:t>	</a:t>
            </a:r>
            <a:r>
              <a:rPr lang="en-US" b="0" i="0" dirty="0" err="1">
                <a:solidFill>
                  <a:srgbClr val="AA0D91"/>
                </a:solidFill>
                <a:effectLst/>
                <a:latin typeface="source-code-pro"/>
              </a:rPr>
              <a:t>props.setProperty</a:t>
            </a:r>
            <a:r>
              <a:rPr lang="en-US" b="0" i="0" dirty="0">
                <a:solidFill>
                  <a:srgbClr val="AA0D91"/>
                </a:solidFill>
                <a:effectLst/>
                <a:latin typeface="source-code-pro"/>
              </a:rPr>
              <a:t>("group.id", "test");</a:t>
            </a:r>
          </a:p>
          <a:p>
            <a:r>
              <a:rPr lang="en-US" b="0" i="0" dirty="0">
                <a:solidFill>
                  <a:srgbClr val="AA0D91"/>
                </a:solidFill>
                <a:effectLst/>
                <a:latin typeface="source-code-pro"/>
              </a:rPr>
              <a:t>	</a:t>
            </a:r>
            <a:r>
              <a:rPr lang="en-US" b="1" i="0" dirty="0" err="1">
                <a:solidFill>
                  <a:srgbClr val="AA0D91"/>
                </a:solidFill>
                <a:effectLst/>
                <a:latin typeface="source-code-pro"/>
              </a:rPr>
              <a:t>props.setProperty</a:t>
            </a:r>
            <a:r>
              <a:rPr lang="en-US" b="1" i="0" dirty="0">
                <a:solidFill>
                  <a:srgbClr val="AA0D91"/>
                </a:solidFill>
                <a:effectLst/>
                <a:latin typeface="source-code-pro"/>
              </a:rPr>
              <a:t>("</a:t>
            </a:r>
            <a:r>
              <a:rPr lang="en-US" b="1" i="0" dirty="0" err="1">
                <a:solidFill>
                  <a:srgbClr val="AA0D91"/>
                </a:solidFill>
                <a:effectLst/>
                <a:latin typeface="source-code-pro"/>
              </a:rPr>
              <a:t>enable.auto.commit</a:t>
            </a:r>
            <a:r>
              <a:rPr lang="en-US" b="1" i="0" dirty="0">
                <a:solidFill>
                  <a:srgbClr val="AA0D91"/>
                </a:solidFill>
                <a:effectLst/>
                <a:latin typeface="source-code-pro"/>
              </a:rPr>
              <a:t>", "true");</a:t>
            </a:r>
          </a:p>
          <a:p>
            <a:r>
              <a:rPr lang="en-US" b="0" i="0" dirty="0">
                <a:solidFill>
                  <a:srgbClr val="AA0D91"/>
                </a:solidFill>
                <a:effectLst/>
                <a:latin typeface="source-code-pro"/>
              </a:rPr>
              <a:t>	</a:t>
            </a:r>
            <a:r>
              <a:rPr lang="en-US" b="0" i="0" dirty="0" err="1">
                <a:solidFill>
                  <a:srgbClr val="AA0D91"/>
                </a:solidFill>
                <a:effectLst/>
                <a:latin typeface="source-code-pro"/>
              </a:rPr>
              <a:t>props.setProperty</a:t>
            </a:r>
            <a:r>
              <a:rPr lang="en-US" b="0" i="0" dirty="0">
                <a:solidFill>
                  <a:srgbClr val="AA0D91"/>
                </a:solidFill>
                <a:effectLst/>
                <a:latin typeface="source-code-pro"/>
              </a:rPr>
              <a:t>("auto.commit.interval.ms", "1000");</a:t>
            </a:r>
          </a:p>
          <a:p>
            <a:r>
              <a:rPr lang="en-US" b="0" i="0" dirty="0">
                <a:solidFill>
                  <a:srgbClr val="AA0D91"/>
                </a:solidFill>
                <a:effectLst/>
                <a:latin typeface="source-code-pro"/>
              </a:rPr>
              <a:t>	</a:t>
            </a:r>
            <a:r>
              <a:rPr lang="en-US" b="0" i="0" dirty="0" err="1">
                <a:solidFill>
                  <a:srgbClr val="AA0D91"/>
                </a:solidFill>
                <a:effectLst/>
                <a:latin typeface="source-code-pro"/>
              </a:rPr>
              <a:t>KafkaConsumer</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consumer = new </a:t>
            </a:r>
            <a:r>
              <a:rPr lang="en-US" b="0" i="0" dirty="0" err="1">
                <a:solidFill>
                  <a:srgbClr val="AA0D91"/>
                </a:solidFill>
                <a:effectLst/>
                <a:latin typeface="source-code-pro"/>
              </a:rPr>
              <a:t>KafkaConsumer</a:t>
            </a:r>
            <a:r>
              <a:rPr lang="en-US" b="0" i="0" dirty="0">
                <a:solidFill>
                  <a:srgbClr val="AA0D91"/>
                </a:solidFill>
                <a:effectLst/>
                <a:latin typeface="source-code-pro"/>
              </a:rPr>
              <a:t>&lt;&gt;(props, new </a:t>
            </a:r>
            <a:r>
              <a:rPr lang="en-US" b="0" i="0" dirty="0" err="1">
                <a:solidFill>
                  <a:srgbClr val="AA0D91"/>
                </a:solidFill>
                <a:effectLst/>
                <a:latin typeface="source-code-pro"/>
              </a:rPr>
              <a:t>IntegerDeserializer</a:t>
            </a:r>
            <a:r>
              <a:rPr lang="en-US" b="0" i="0" dirty="0">
                <a:solidFill>
                  <a:srgbClr val="AA0D91"/>
                </a:solidFill>
                <a:effectLst/>
                <a:latin typeface="source-code-pro"/>
              </a:rPr>
              <a:t>(), new </a:t>
            </a:r>
            <a:r>
              <a:rPr lang="en-US" b="0" i="0" dirty="0" err="1">
                <a:solidFill>
                  <a:srgbClr val="AA0D91"/>
                </a:solidFill>
                <a:effectLst/>
                <a:latin typeface="source-code-pro"/>
              </a:rPr>
              <a:t>AvroMessageDeserializer</a:t>
            </a:r>
            <a:r>
              <a:rPr lang="en-US" b="0" i="0" dirty="0">
                <a:solidFill>
                  <a:srgbClr val="AA0D91"/>
                </a:solidFill>
                <a:effectLst/>
                <a:latin typeface="source-code-pro"/>
              </a:rPr>
              <a:t>());</a:t>
            </a:r>
          </a:p>
          <a:p>
            <a:r>
              <a:rPr lang="en-US" b="0" i="0" dirty="0">
                <a:solidFill>
                  <a:srgbClr val="AA0D91"/>
                </a:solidFill>
                <a:effectLst/>
                <a:latin typeface="source-code-pro"/>
              </a:rPr>
              <a:t>	</a:t>
            </a:r>
            <a:r>
              <a:rPr lang="en-US" b="0" i="0" dirty="0" err="1">
                <a:solidFill>
                  <a:srgbClr val="AA0D91"/>
                </a:solidFill>
                <a:effectLst/>
                <a:latin typeface="source-code-pro"/>
              </a:rPr>
              <a:t>consumer.subscribe</a:t>
            </a:r>
            <a:r>
              <a:rPr lang="en-US" b="0" i="0" dirty="0">
                <a:solidFill>
                  <a:srgbClr val="AA0D91"/>
                </a:solidFill>
                <a:effectLst/>
                <a:latin typeface="source-code-pro"/>
              </a:rPr>
              <a:t>(</a:t>
            </a:r>
            <a:r>
              <a:rPr lang="en-US" b="0" i="0" dirty="0" err="1">
                <a:solidFill>
                  <a:srgbClr val="AA0D91"/>
                </a:solidFill>
                <a:effectLst/>
                <a:latin typeface="source-code-pro"/>
              </a:rPr>
              <a:t>Arrays.asList</a:t>
            </a:r>
            <a:r>
              <a:rPr lang="en-US" b="0" i="0" dirty="0">
                <a:solidFill>
                  <a:srgbClr val="AA0D91"/>
                </a:solidFill>
                <a:effectLst/>
                <a:latin typeface="source-code-pro"/>
              </a:rPr>
              <a:t>("</a:t>
            </a:r>
            <a:r>
              <a:rPr lang="en-US" b="0" i="0" dirty="0" err="1">
                <a:solidFill>
                  <a:srgbClr val="AA0D91"/>
                </a:solidFill>
                <a:effectLst/>
                <a:latin typeface="source-code-pro"/>
              </a:rPr>
              <a:t>myavrotopic</a:t>
            </a:r>
            <a:r>
              <a:rPr lang="en-US" b="0" i="0" dirty="0">
                <a:solidFill>
                  <a:srgbClr val="AA0D91"/>
                </a:solidFill>
                <a:effectLst/>
                <a:latin typeface="source-code-pro"/>
              </a:rPr>
              <a:t>"));</a:t>
            </a:r>
          </a:p>
          <a:p>
            <a:r>
              <a:rPr lang="en-US" b="0" i="0" dirty="0">
                <a:solidFill>
                  <a:srgbClr val="AA0D91"/>
                </a:solidFill>
                <a:effectLst/>
                <a:latin typeface="source-code-pro"/>
              </a:rPr>
              <a:t>	while (true) {</a:t>
            </a:r>
          </a:p>
          <a:p>
            <a:r>
              <a:rPr lang="en-US" b="0" i="0" dirty="0">
                <a:solidFill>
                  <a:srgbClr val="AA0D91"/>
                </a:solidFill>
                <a:effectLst/>
                <a:latin typeface="source-code-pro"/>
              </a:rPr>
              <a:t>		</a:t>
            </a:r>
            <a:r>
              <a:rPr lang="en-US" b="0" i="0" dirty="0" err="1">
                <a:solidFill>
                  <a:srgbClr val="AA0D91"/>
                </a:solidFill>
                <a:effectLst/>
                <a:latin typeface="source-code-pro"/>
              </a:rPr>
              <a:t>ConsumerRecords</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records = </a:t>
            </a:r>
            <a:r>
              <a:rPr lang="en-US" b="0" i="0" dirty="0" err="1">
                <a:solidFill>
                  <a:srgbClr val="AA0D91"/>
                </a:solidFill>
                <a:effectLst/>
                <a:latin typeface="source-code-pro"/>
              </a:rPr>
              <a:t>consumer.poll</a:t>
            </a:r>
            <a:r>
              <a:rPr lang="en-US" b="0" i="0" dirty="0">
                <a:solidFill>
                  <a:srgbClr val="AA0D91"/>
                </a:solidFill>
                <a:effectLst/>
                <a:latin typeface="source-code-pro"/>
              </a:rPr>
              <a:t>(</a:t>
            </a:r>
            <a:r>
              <a:rPr lang="en-US" b="0" i="0" dirty="0" err="1">
                <a:solidFill>
                  <a:srgbClr val="AA0D91"/>
                </a:solidFill>
                <a:effectLst/>
                <a:latin typeface="source-code-pro"/>
              </a:rPr>
              <a:t>Duration.ofMillis</a:t>
            </a:r>
            <a:r>
              <a:rPr lang="en-US" b="0" i="0" dirty="0">
                <a:solidFill>
                  <a:srgbClr val="AA0D91"/>
                </a:solidFill>
                <a:effectLst/>
                <a:latin typeface="source-code-pro"/>
              </a:rPr>
              <a:t>(100));</a:t>
            </a:r>
          </a:p>
          <a:p>
            <a:r>
              <a:rPr lang="en-US" b="0" i="0" dirty="0">
                <a:solidFill>
                  <a:srgbClr val="AA0D91"/>
                </a:solidFill>
                <a:effectLst/>
                <a:latin typeface="source-code-pro"/>
              </a:rPr>
              <a:t>		for (</a:t>
            </a:r>
            <a:r>
              <a:rPr lang="en-US" b="0" i="0" dirty="0" err="1">
                <a:solidFill>
                  <a:srgbClr val="AA0D91"/>
                </a:solidFill>
                <a:effectLst/>
                <a:latin typeface="source-code-pro"/>
              </a:rPr>
              <a:t>ConsumerRecord</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record : records) {</a:t>
            </a:r>
          </a:p>
          <a:p>
            <a:r>
              <a:rPr lang="en-US" b="0" i="0" dirty="0">
                <a:solidFill>
                  <a:srgbClr val="AA0D91"/>
                </a:solidFill>
                <a:effectLst/>
                <a:latin typeface="source-code-pro"/>
              </a:rPr>
              <a:t>			</a:t>
            </a:r>
            <a:r>
              <a:rPr lang="en-US" b="0" i="0" dirty="0" err="1">
                <a:solidFill>
                  <a:srgbClr val="AA0D91"/>
                </a:solidFill>
                <a:effectLst/>
                <a:latin typeface="source-code-pro"/>
              </a:rPr>
              <a:t>System.out.println</a:t>
            </a:r>
            <a:r>
              <a:rPr lang="en-US" b="0" i="0" dirty="0">
                <a:solidFill>
                  <a:srgbClr val="AA0D91"/>
                </a:solidFill>
                <a:effectLst/>
                <a:latin typeface="source-code-pro"/>
              </a:rPr>
              <a:t>("Received message: (" + </a:t>
            </a:r>
            <a:r>
              <a:rPr lang="en-US" b="0" i="0" dirty="0" err="1">
                <a:solidFill>
                  <a:srgbClr val="AA0D91"/>
                </a:solidFill>
                <a:effectLst/>
                <a:latin typeface="source-code-pro"/>
              </a:rPr>
              <a:t>record.key</a:t>
            </a:r>
            <a:r>
              <a:rPr lang="en-US" b="0" i="0" dirty="0">
                <a:solidFill>
                  <a:srgbClr val="AA0D91"/>
                </a:solidFill>
                <a:effectLst/>
                <a:latin typeface="source-code-pro"/>
              </a:rPr>
              <a:t>() + ", " + </a:t>
            </a:r>
            <a:r>
              <a:rPr lang="en-US" b="0" i="0" dirty="0" err="1">
                <a:solidFill>
                  <a:srgbClr val="AA0D91"/>
                </a:solidFill>
                <a:effectLst/>
                <a:latin typeface="source-code-pro"/>
              </a:rPr>
              <a:t>record.value</a:t>
            </a:r>
            <a:r>
              <a:rPr lang="en-US" b="0" i="0" dirty="0">
                <a:solidFill>
                  <a:srgbClr val="AA0D91"/>
                </a:solidFill>
                <a:effectLst/>
                <a:latin typeface="source-code-pro"/>
              </a:rPr>
              <a:t>().</a:t>
            </a:r>
            <a:r>
              <a:rPr lang="en-US" b="0" i="0" dirty="0" err="1">
                <a:solidFill>
                  <a:srgbClr val="AA0D91"/>
                </a:solidFill>
                <a:effectLst/>
                <a:latin typeface="source-code-pro"/>
              </a:rPr>
              <a:t>toString</a:t>
            </a:r>
            <a:r>
              <a:rPr lang="en-US" b="0" i="0" dirty="0">
                <a:solidFill>
                  <a:srgbClr val="AA0D91"/>
                </a:solidFill>
                <a:effectLst/>
                <a:latin typeface="source-code-pro"/>
              </a:rPr>
              <a:t>() + ") at offset " + </a:t>
            </a:r>
            <a:r>
              <a:rPr lang="en-US" b="0" i="0" dirty="0" err="1">
                <a:solidFill>
                  <a:srgbClr val="AA0D91"/>
                </a:solidFill>
                <a:effectLst/>
                <a:latin typeface="source-code-pro"/>
              </a:rPr>
              <a:t>record.offset</a:t>
            </a:r>
            <a:r>
              <a:rPr lang="en-US" b="0" i="0" dirty="0">
                <a:solidFill>
                  <a:srgbClr val="AA0D91"/>
                </a:solidFill>
                <a:effectLst/>
                <a:latin typeface="source-code-pro"/>
              </a:rPr>
              <a:t>());</a:t>
            </a:r>
          </a:p>
          <a:p>
            <a:r>
              <a:rPr lang="en-US" b="0" i="0" dirty="0">
                <a:solidFill>
                  <a:srgbClr val="AA0D91"/>
                </a:solidFill>
                <a:effectLst/>
                <a:latin typeface="source-code-pro"/>
              </a:rPr>
              <a:t>		}</a:t>
            </a:r>
          </a:p>
          <a:p>
            <a:r>
              <a:rPr lang="en-US" b="0" i="0" dirty="0">
                <a:solidFill>
                  <a:srgbClr val="AA0D91"/>
                </a:solidFill>
                <a:effectLst/>
                <a:latin typeface="source-code-pro"/>
              </a:rPr>
              <a:t>	}</a:t>
            </a:r>
          </a:p>
          <a:p>
            <a:r>
              <a:rPr lang="en-US" b="0" i="0" dirty="0">
                <a:solidFill>
                  <a:srgbClr val="AA0D91"/>
                </a:solidFill>
                <a:effectLst/>
                <a:latin typeface="source-code-pro"/>
              </a:rPr>
              <a:t>}</a:t>
            </a:r>
            <a:endParaRPr lang="en-US" dirty="0"/>
          </a:p>
        </p:txBody>
      </p:sp>
    </p:spTree>
    <p:extLst>
      <p:ext uri="{BB962C8B-B14F-4D97-AF65-F5344CB8AC3E}">
        <p14:creationId xmlns:p14="http://schemas.microsoft.com/office/powerpoint/2010/main" val="18447560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02C196-5E00-4A79-ABAC-7203A5C5723D}"/>
              </a:ext>
            </a:extLst>
          </p:cNvPr>
          <p:cNvSpPr txBox="1"/>
          <p:nvPr/>
        </p:nvSpPr>
        <p:spPr>
          <a:xfrm>
            <a:off x="815788" y="1909482"/>
            <a:ext cx="10560424" cy="1754326"/>
          </a:xfrm>
          <a:prstGeom prst="rect">
            <a:avLst/>
          </a:prstGeom>
          <a:noFill/>
        </p:spPr>
        <p:txBody>
          <a:bodyPr wrap="square" rtlCol="0">
            <a:spAutoFit/>
          </a:bodyPr>
          <a:lstStyle/>
          <a:p>
            <a:r>
              <a:rPr lang="en-US" b="1" dirty="0"/>
              <a:t>Synchronous Commit</a:t>
            </a:r>
          </a:p>
          <a:p>
            <a:r>
              <a:rPr lang="en-US" b="0" i="0" dirty="0">
                <a:solidFill>
                  <a:srgbClr val="242424"/>
                </a:solidFill>
                <a:effectLst/>
                <a:latin typeface="source-serif-pro"/>
              </a:rPr>
              <a:t>Auto commit is set to false in the below code snippet and we explicitly call </a:t>
            </a:r>
            <a:r>
              <a:rPr lang="en-US" b="0" i="1" dirty="0" err="1">
                <a:solidFill>
                  <a:srgbClr val="242424"/>
                </a:solidFill>
                <a:effectLst/>
                <a:latin typeface="source-serif-pro"/>
              </a:rPr>
              <a:t>consumer.commitSync</a:t>
            </a:r>
            <a:r>
              <a:rPr lang="en-US" b="0" i="1" dirty="0">
                <a:solidFill>
                  <a:srgbClr val="242424"/>
                </a:solidFill>
                <a:effectLst/>
                <a:latin typeface="source-serif-pro"/>
              </a:rPr>
              <a:t>()</a:t>
            </a:r>
            <a:r>
              <a:rPr lang="en-US" b="0" i="0" dirty="0">
                <a:solidFill>
                  <a:srgbClr val="242424"/>
                </a:solidFill>
                <a:effectLst/>
                <a:latin typeface="source-serif-pro"/>
              </a:rPr>
              <a:t> which will commit last offset returned by the poll method. Hence we need to make sure we call it after we are done processing all the message offsets returned by the last poll method.</a:t>
            </a:r>
          </a:p>
          <a:p>
            <a:r>
              <a:rPr lang="en-US" b="1" i="0" dirty="0" err="1">
                <a:solidFill>
                  <a:srgbClr val="AA0D91"/>
                </a:solidFill>
                <a:effectLst/>
                <a:latin typeface="source-code-pro"/>
              </a:rPr>
              <a:t>props.setProperty</a:t>
            </a:r>
            <a:r>
              <a:rPr lang="en-US" b="1" i="0" dirty="0">
                <a:solidFill>
                  <a:srgbClr val="AA0D91"/>
                </a:solidFill>
                <a:effectLst/>
                <a:latin typeface="source-code-pro"/>
              </a:rPr>
              <a:t>("</a:t>
            </a:r>
            <a:r>
              <a:rPr lang="en-US" b="1" i="0" dirty="0" err="1">
                <a:solidFill>
                  <a:srgbClr val="AA0D91"/>
                </a:solidFill>
                <a:effectLst/>
                <a:latin typeface="source-code-pro"/>
              </a:rPr>
              <a:t>enable.auto.commit</a:t>
            </a:r>
            <a:r>
              <a:rPr lang="en-US" b="1" i="0" dirty="0">
                <a:solidFill>
                  <a:srgbClr val="AA0D91"/>
                </a:solidFill>
                <a:effectLst/>
                <a:latin typeface="source-code-pro"/>
              </a:rPr>
              <a:t>", "false");</a:t>
            </a:r>
            <a:endParaRPr lang="en-US" dirty="0"/>
          </a:p>
          <a:p>
            <a:endParaRPr lang="en-US" dirty="0"/>
          </a:p>
        </p:txBody>
      </p:sp>
    </p:spTree>
    <p:extLst>
      <p:ext uri="{BB962C8B-B14F-4D97-AF65-F5344CB8AC3E}">
        <p14:creationId xmlns:p14="http://schemas.microsoft.com/office/powerpoint/2010/main" val="33589391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803845-0A27-48A5-9B73-A6D53D9FC9DD}"/>
              </a:ext>
            </a:extLst>
          </p:cNvPr>
          <p:cNvSpPr txBox="1"/>
          <p:nvPr/>
        </p:nvSpPr>
        <p:spPr>
          <a:xfrm>
            <a:off x="448235" y="439271"/>
            <a:ext cx="11008659" cy="5478423"/>
          </a:xfrm>
          <a:prstGeom prst="rect">
            <a:avLst/>
          </a:prstGeom>
          <a:noFill/>
        </p:spPr>
        <p:txBody>
          <a:bodyPr wrap="square" rtlCol="0">
            <a:spAutoFit/>
          </a:bodyPr>
          <a:lstStyle/>
          <a:p>
            <a:r>
              <a:rPr lang="en-US" sz="1400" dirty="0"/>
              <a:t>public static void main(String[] </a:t>
            </a:r>
            <a:r>
              <a:rPr lang="en-US" sz="1400" dirty="0" err="1"/>
              <a:t>args</a:t>
            </a:r>
            <a:r>
              <a:rPr lang="en-US" sz="1400" dirty="0"/>
              <a:t>) {</a:t>
            </a:r>
          </a:p>
          <a:p>
            <a:endParaRPr lang="en-US" sz="1400" dirty="0"/>
          </a:p>
          <a:p>
            <a:r>
              <a:rPr lang="en-US" sz="1400" dirty="0"/>
              <a:t>    Properties props = new Properties();</a:t>
            </a:r>
          </a:p>
          <a:p>
            <a:r>
              <a:rPr lang="en-US" sz="1400" dirty="0"/>
              <a:t>    </a:t>
            </a:r>
            <a:r>
              <a:rPr lang="en-US" sz="1400" dirty="0" err="1"/>
              <a:t>props.setProperty</a:t>
            </a:r>
            <a:r>
              <a:rPr lang="en-US" sz="1400" dirty="0"/>
              <a:t>("</a:t>
            </a:r>
            <a:r>
              <a:rPr lang="en-US" sz="1400" dirty="0" err="1"/>
              <a:t>bootstrap.servers</a:t>
            </a:r>
            <a:r>
              <a:rPr lang="en-US" sz="1400" dirty="0"/>
              <a:t>", "localhost:9092");</a:t>
            </a:r>
          </a:p>
          <a:p>
            <a:r>
              <a:rPr lang="en-US" sz="1400" dirty="0"/>
              <a:t>    </a:t>
            </a:r>
            <a:r>
              <a:rPr lang="en-US" sz="1400" dirty="0" err="1"/>
              <a:t>props.setProperty</a:t>
            </a:r>
            <a:r>
              <a:rPr lang="en-US" sz="1400" dirty="0"/>
              <a:t>("group.id", "test");</a:t>
            </a:r>
          </a:p>
          <a:p>
            <a:r>
              <a:rPr lang="en-US" sz="1400" dirty="0"/>
              <a:t>    </a:t>
            </a:r>
            <a:r>
              <a:rPr lang="en-US" sz="1400" dirty="0" err="1"/>
              <a:t>props.setProperty</a:t>
            </a:r>
            <a:r>
              <a:rPr lang="en-US" sz="1400" dirty="0"/>
              <a:t>("</a:t>
            </a:r>
            <a:r>
              <a:rPr lang="en-US" sz="1400" dirty="0" err="1"/>
              <a:t>enable.auto.commit</a:t>
            </a:r>
            <a:r>
              <a:rPr lang="en-US" sz="1400" dirty="0"/>
              <a:t>", "false");</a:t>
            </a:r>
          </a:p>
          <a:p>
            <a:endParaRPr lang="en-US" sz="1400" dirty="0"/>
          </a:p>
          <a:p>
            <a:r>
              <a:rPr lang="en-US" sz="1400" dirty="0"/>
              <a:t>    </a:t>
            </a:r>
            <a:r>
              <a:rPr lang="en-US" sz="1400" dirty="0" err="1"/>
              <a:t>KafkaConsumer</a:t>
            </a:r>
            <a:r>
              <a:rPr lang="en-US" sz="1400" dirty="0"/>
              <a:t>&lt;Integer, </a:t>
            </a:r>
            <a:r>
              <a:rPr lang="en-US" sz="1400" dirty="0" err="1"/>
              <a:t>AvroMessage</a:t>
            </a:r>
            <a:r>
              <a:rPr lang="en-US" sz="1400" dirty="0"/>
              <a:t>&gt; consumer = new </a:t>
            </a:r>
            <a:r>
              <a:rPr lang="en-US" sz="1400" dirty="0" err="1"/>
              <a:t>KafkaConsumer</a:t>
            </a:r>
            <a:r>
              <a:rPr lang="en-US" sz="1400" dirty="0"/>
              <a:t>&lt;&gt;(props, new </a:t>
            </a:r>
            <a:r>
              <a:rPr lang="en-US" sz="1400" dirty="0" err="1"/>
              <a:t>IntegerDeserializer</a:t>
            </a:r>
            <a:r>
              <a:rPr lang="en-US" sz="1400" dirty="0"/>
              <a:t>(), new </a:t>
            </a:r>
            <a:r>
              <a:rPr lang="en-US" sz="1400" dirty="0" err="1"/>
              <a:t>AvroMessageDeserializer</a:t>
            </a:r>
            <a:r>
              <a:rPr lang="en-US" sz="1400" dirty="0"/>
              <a:t>());</a:t>
            </a:r>
          </a:p>
          <a:p>
            <a:r>
              <a:rPr lang="en-US" sz="1400" dirty="0"/>
              <a:t>    </a:t>
            </a:r>
            <a:r>
              <a:rPr lang="en-US" sz="1400" dirty="0" err="1"/>
              <a:t>consumer.subscribe</a:t>
            </a:r>
            <a:r>
              <a:rPr lang="en-US" sz="1400" dirty="0"/>
              <a:t>(</a:t>
            </a:r>
            <a:r>
              <a:rPr lang="en-US" sz="1400" dirty="0" err="1"/>
              <a:t>Arrays.asList</a:t>
            </a:r>
            <a:r>
              <a:rPr lang="en-US" sz="1400" dirty="0"/>
              <a:t>("</a:t>
            </a:r>
            <a:r>
              <a:rPr lang="en-US" sz="1400" dirty="0" err="1"/>
              <a:t>myavrotopic</a:t>
            </a:r>
            <a:r>
              <a:rPr lang="en-US" sz="1400" dirty="0"/>
              <a:t>"));</a:t>
            </a:r>
          </a:p>
          <a:p>
            <a:endParaRPr lang="en-US" sz="1400" dirty="0"/>
          </a:p>
          <a:p>
            <a:r>
              <a:rPr lang="en-US" sz="1400" dirty="0"/>
              <a:t>    while (true) {</a:t>
            </a:r>
          </a:p>
          <a:p>
            <a:r>
              <a:rPr lang="en-US" sz="1400" dirty="0"/>
              <a:t>        </a:t>
            </a:r>
            <a:r>
              <a:rPr lang="en-US" sz="1400" dirty="0" err="1"/>
              <a:t>ConsumerRecords</a:t>
            </a:r>
            <a:r>
              <a:rPr lang="en-US" sz="1400" dirty="0"/>
              <a:t>&lt;Integer, </a:t>
            </a:r>
            <a:r>
              <a:rPr lang="en-US" sz="1400" dirty="0" err="1"/>
              <a:t>AvroMessage</a:t>
            </a:r>
            <a:r>
              <a:rPr lang="en-US" sz="1400" dirty="0"/>
              <a:t>&gt; records = </a:t>
            </a:r>
            <a:r>
              <a:rPr lang="en-US" sz="1400" dirty="0" err="1"/>
              <a:t>consumer.poll</a:t>
            </a:r>
            <a:r>
              <a:rPr lang="en-US" sz="1400" dirty="0"/>
              <a:t>(</a:t>
            </a:r>
            <a:r>
              <a:rPr lang="en-US" sz="1400" dirty="0" err="1"/>
              <a:t>Duration.ofMillis</a:t>
            </a:r>
            <a:r>
              <a:rPr lang="en-US" sz="1400" dirty="0"/>
              <a:t>(100));</a:t>
            </a:r>
          </a:p>
          <a:p>
            <a:endParaRPr lang="en-US" sz="1400" dirty="0"/>
          </a:p>
          <a:p>
            <a:r>
              <a:rPr lang="en-US" sz="1400" dirty="0"/>
              <a:t>        for (</a:t>
            </a:r>
            <a:r>
              <a:rPr lang="en-US" sz="1400" dirty="0" err="1"/>
              <a:t>ConsumerRecord</a:t>
            </a:r>
            <a:r>
              <a:rPr lang="en-US" sz="1400" dirty="0"/>
              <a:t>&lt;Integer, </a:t>
            </a:r>
            <a:r>
              <a:rPr lang="en-US" sz="1400" dirty="0" err="1"/>
              <a:t>AvroMessage</a:t>
            </a:r>
            <a:r>
              <a:rPr lang="en-US" sz="1400" dirty="0"/>
              <a:t>&gt; record : records) {</a:t>
            </a:r>
          </a:p>
          <a:p>
            <a:r>
              <a:rPr lang="en-US" sz="1400" dirty="0"/>
              <a:t>            </a:t>
            </a:r>
            <a:r>
              <a:rPr lang="en-US" sz="1400" dirty="0" err="1"/>
              <a:t>System.out.println</a:t>
            </a:r>
            <a:r>
              <a:rPr lang="en-US" sz="1400" dirty="0"/>
              <a:t>("Received message: (" + </a:t>
            </a:r>
            <a:r>
              <a:rPr lang="en-US" sz="1400" dirty="0" err="1"/>
              <a:t>record.key</a:t>
            </a:r>
            <a:r>
              <a:rPr lang="en-US" sz="1400" dirty="0"/>
              <a:t>() + ", " + </a:t>
            </a:r>
            <a:r>
              <a:rPr lang="en-US" sz="1400" dirty="0" err="1"/>
              <a:t>record.value</a:t>
            </a:r>
            <a:r>
              <a:rPr lang="en-US" sz="1400" dirty="0"/>
              <a:t>().</a:t>
            </a:r>
            <a:r>
              <a:rPr lang="en-US" sz="1400" dirty="0" err="1"/>
              <a:t>toString</a:t>
            </a:r>
            <a:r>
              <a:rPr lang="en-US" sz="1400" dirty="0"/>
              <a:t>() + ") at offset " + </a:t>
            </a:r>
            <a:r>
              <a:rPr lang="en-US" sz="1400" dirty="0" err="1"/>
              <a:t>record.offset</a:t>
            </a:r>
            <a:r>
              <a:rPr lang="en-US" sz="1400" dirty="0"/>
              <a:t>());</a:t>
            </a:r>
          </a:p>
          <a:p>
            <a:r>
              <a:rPr lang="en-US" sz="1400" dirty="0"/>
              <a:t>        }</a:t>
            </a:r>
          </a:p>
          <a:p>
            <a:endParaRPr lang="en-US" sz="1400" dirty="0"/>
          </a:p>
          <a:p>
            <a:r>
              <a:rPr lang="en-US" sz="1400" dirty="0"/>
              <a:t>        try{</a:t>
            </a:r>
          </a:p>
          <a:p>
            <a:r>
              <a:rPr lang="en-US" sz="1400" dirty="0"/>
              <a:t>            </a:t>
            </a:r>
            <a:r>
              <a:rPr lang="en-US" sz="1400" dirty="0" err="1"/>
              <a:t>consumer.commitSync</a:t>
            </a:r>
            <a:r>
              <a:rPr lang="en-US" sz="1400" dirty="0"/>
              <a:t>();</a:t>
            </a:r>
          </a:p>
          <a:p>
            <a:r>
              <a:rPr lang="en-US" sz="1400" dirty="0"/>
              <a:t>        }catch (</a:t>
            </a:r>
            <a:r>
              <a:rPr lang="en-US" sz="1400" dirty="0" err="1"/>
              <a:t>CommitFailedException</a:t>
            </a:r>
            <a:r>
              <a:rPr lang="en-US" sz="1400" dirty="0"/>
              <a:t> e){</a:t>
            </a:r>
          </a:p>
          <a:p>
            <a:r>
              <a:rPr lang="en-US" sz="1400" dirty="0"/>
              <a:t>            </a:t>
            </a:r>
            <a:r>
              <a:rPr lang="en-US" sz="1400" dirty="0" err="1"/>
              <a:t>System.out.println</a:t>
            </a:r>
            <a:r>
              <a:rPr lang="en-US" sz="1400" dirty="0"/>
              <a:t>("Commit failed due to : "+ e);</a:t>
            </a:r>
          </a:p>
          <a:p>
            <a:r>
              <a:rPr lang="en-US" sz="1400" dirty="0"/>
              <a:t>            </a:t>
            </a:r>
            <a:r>
              <a:rPr lang="en-US" sz="1400" dirty="0" err="1"/>
              <a:t>e.printStackTrace</a:t>
            </a:r>
            <a:r>
              <a:rPr lang="en-US" sz="1400" dirty="0"/>
              <a:t>();</a:t>
            </a:r>
          </a:p>
          <a:p>
            <a:r>
              <a:rPr lang="en-US" sz="1400" dirty="0"/>
              <a:t>        }</a:t>
            </a:r>
          </a:p>
          <a:p>
            <a:r>
              <a:rPr lang="en-US" sz="1400" dirty="0"/>
              <a:t>	}</a:t>
            </a:r>
          </a:p>
          <a:p>
            <a:r>
              <a:rPr lang="en-US" sz="1400" dirty="0"/>
              <a:t>}</a:t>
            </a:r>
          </a:p>
        </p:txBody>
      </p:sp>
    </p:spTree>
    <p:extLst>
      <p:ext uri="{BB962C8B-B14F-4D97-AF65-F5344CB8AC3E}">
        <p14:creationId xmlns:p14="http://schemas.microsoft.com/office/powerpoint/2010/main" val="1572021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B83BDF-23A2-4DAC-941E-A43EF496F333}"/>
              </a:ext>
            </a:extLst>
          </p:cNvPr>
          <p:cNvSpPr txBox="1"/>
          <p:nvPr/>
        </p:nvSpPr>
        <p:spPr>
          <a:xfrm>
            <a:off x="815788" y="1909482"/>
            <a:ext cx="10560424" cy="1200329"/>
          </a:xfrm>
          <a:prstGeom prst="rect">
            <a:avLst/>
          </a:prstGeom>
          <a:noFill/>
        </p:spPr>
        <p:txBody>
          <a:bodyPr wrap="square" rtlCol="0">
            <a:spAutoFit/>
          </a:bodyPr>
          <a:lstStyle/>
          <a:p>
            <a:r>
              <a:rPr lang="en-US" b="1" dirty="0"/>
              <a:t>Asynchronous Commit</a:t>
            </a:r>
          </a:p>
          <a:p>
            <a:r>
              <a:rPr lang="en-US" b="0" i="0" dirty="0">
                <a:solidFill>
                  <a:srgbClr val="242424"/>
                </a:solidFill>
                <a:effectLst/>
                <a:latin typeface="source-serif-pro"/>
              </a:rPr>
              <a:t>With asynchronous commit API, we just send the commit request and carry on. Here the application is not blocked due to asynchronous call nature.</a:t>
            </a:r>
          </a:p>
          <a:p>
            <a:r>
              <a:rPr lang="en-US" b="1" i="0" dirty="0" err="1">
                <a:solidFill>
                  <a:srgbClr val="AA0D91"/>
                </a:solidFill>
                <a:effectLst/>
                <a:latin typeface="source-code-pro"/>
              </a:rPr>
              <a:t>props.setProperty</a:t>
            </a:r>
            <a:r>
              <a:rPr lang="en-US" b="1" i="0" dirty="0">
                <a:solidFill>
                  <a:srgbClr val="AA0D91"/>
                </a:solidFill>
                <a:effectLst/>
                <a:latin typeface="source-code-pro"/>
              </a:rPr>
              <a:t>("</a:t>
            </a:r>
            <a:r>
              <a:rPr lang="en-US" b="1" i="0" dirty="0" err="1">
                <a:solidFill>
                  <a:srgbClr val="AA0D91"/>
                </a:solidFill>
                <a:effectLst/>
                <a:latin typeface="source-code-pro"/>
              </a:rPr>
              <a:t>enable.auto.commit</a:t>
            </a:r>
            <a:r>
              <a:rPr lang="en-US" b="1" i="0" dirty="0">
                <a:solidFill>
                  <a:srgbClr val="AA0D91"/>
                </a:solidFill>
                <a:effectLst/>
                <a:latin typeface="source-code-pro"/>
              </a:rPr>
              <a:t>", "false");</a:t>
            </a:r>
            <a:endParaRPr lang="en-US" dirty="0"/>
          </a:p>
        </p:txBody>
      </p:sp>
    </p:spTree>
    <p:extLst>
      <p:ext uri="{BB962C8B-B14F-4D97-AF65-F5344CB8AC3E}">
        <p14:creationId xmlns:p14="http://schemas.microsoft.com/office/powerpoint/2010/main" val="42322169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DAEA45-1925-48FC-AEFE-75D8126F111E}"/>
              </a:ext>
            </a:extLst>
          </p:cNvPr>
          <p:cNvSpPr txBox="1"/>
          <p:nvPr/>
        </p:nvSpPr>
        <p:spPr>
          <a:xfrm>
            <a:off x="645457" y="438609"/>
            <a:ext cx="11152095" cy="6186309"/>
          </a:xfrm>
          <a:prstGeom prst="rect">
            <a:avLst/>
          </a:prstGeom>
          <a:noFill/>
        </p:spPr>
        <p:txBody>
          <a:bodyPr wrap="square" rtlCol="0">
            <a:spAutoFit/>
          </a:bodyPr>
          <a:lstStyle/>
          <a:p>
            <a:r>
              <a:rPr lang="en-US" b="1" dirty="0"/>
              <a:t>Asynchronous Commit</a:t>
            </a:r>
          </a:p>
          <a:p>
            <a:endParaRPr lang="en-US" b="0" i="0" dirty="0">
              <a:solidFill>
                <a:srgbClr val="AA0D91"/>
              </a:solidFill>
              <a:effectLst/>
              <a:latin typeface="source-code-pro"/>
            </a:endParaRPr>
          </a:p>
          <a:p>
            <a:r>
              <a:rPr lang="en-US" b="0" i="0" dirty="0">
                <a:solidFill>
                  <a:srgbClr val="AA0D91"/>
                </a:solidFill>
                <a:effectLst/>
                <a:latin typeface="source-code-pro"/>
              </a:rPr>
              <a:t>public static void main(String[] </a:t>
            </a:r>
            <a:r>
              <a:rPr lang="en-US" b="0" i="0" dirty="0" err="1">
                <a:solidFill>
                  <a:srgbClr val="AA0D91"/>
                </a:solidFill>
                <a:effectLst/>
                <a:latin typeface="source-code-pro"/>
              </a:rPr>
              <a:t>args</a:t>
            </a:r>
            <a:r>
              <a:rPr lang="en-US" b="0" i="0" dirty="0">
                <a:solidFill>
                  <a:srgbClr val="AA0D91"/>
                </a:solidFill>
                <a:effectLst/>
                <a:latin typeface="source-code-pro"/>
              </a:rPr>
              <a:t>) {</a:t>
            </a:r>
          </a:p>
          <a:p>
            <a:r>
              <a:rPr lang="en-US" b="0" i="0" dirty="0">
                <a:solidFill>
                  <a:srgbClr val="AA0D91"/>
                </a:solidFill>
                <a:effectLst/>
                <a:latin typeface="source-code-pro"/>
              </a:rPr>
              <a:t>    Properties props = new Properties();</a:t>
            </a:r>
          </a:p>
          <a:p>
            <a:r>
              <a:rPr lang="en-US" b="0" i="0" dirty="0">
                <a:solidFill>
                  <a:srgbClr val="AA0D91"/>
                </a:solidFill>
                <a:effectLst/>
                <a:latin typeface="source-code-pro"/>
              </a:rPr>
              <a:t>    </a:t>
            </a:r>
            <a:r>
              <a:rPr lang="en-US" b="0" i="0" dirty="0" err="1">
                <a:solidFill>
                  <a:srgbClr val="AA0D91"/>
                </a:solidFill>
                <a:effectLst/>
                <a:latin typeface="source-code-pro"/>
              </a:rPr>
              <a:t>props.setProperty</a:t>
            </a:r>
            <a:r>
              <a:rPr lang="en-US" b="0" i="0" dirty="0">
                <a:solidFill>
                  <a:srgbClr val="AA0D91"/>
                </a:solidFill>
                <a:effectLst/>
                <a:latin typeface="source-code-pro"/>
              </a:rPr>
              <a:t>("</a:t>
            </a:r>
            <a:r>
              <a:rPr lang="en-US" b="0" i="0" dirty="0" err="1">
                <a:solidFill>
                  <a:srgbClr val="AA0D91"/>
                </a:solidFill>
                <a:effectLst/>
                <a:latin typeface="source-code-pro"/>
              </a:rPr>
              <a:t>bootstrap.servers</a:t>
            </a:r>
            <a:r>
              <a:rPr lang="en-US" b="0" i="0" dirty="0">
                <a:solidFill>
                  <a:srgbClr val="AA0D91"/>
                </a:solidFill>
                <a:effectLst/>
                <a:latin typeface="source-code-pro"/>
              </a:rPr>
              <a:t>", "localhost:9092");</a:t>
            </a:r>
          </a:p>
          <a:p>
            <a:r>
              <a:rPr lang="en-US" b="0" i="0" dirty="0">
                <a:solidFill>
                  <a:srgbClr val="AA0D91"/>
                </a:solidFill>
                <a:effectLst/>
                <a:latin typeface="source-code-pro"/>
              </a:rPr>
              <a:t>    </a:t>
            </a:r>
            <a:r>
              <a:rPr lang="en-US" b="0" i="0" dirty="0" err="1">
                <a:solidFill>
                  <a:srgbClr val="AA0D91"/>
                </a:solidFill>
                <a:effectLst/>
                <a:latin typeface="source-code-pro"/>
              </a:rPr>
              <a:t>props.setProperty</a:t>
            </a:r>
            <a:r>
              <a:rPr lang="en-US" b="0" i="0" dirty="0">
                <a:solidFill>
                  <a:srgbClr val="AA0D91"/>
                </a:solidFill>
                <a:effectLst/>
                <a:latin typeface="source-code-pro"/>
              </a:rPr>
              <a:t>("group.id", "test");</a:t>
            </a:r>
          </a:p>
          <a:p>
            <a:r>
              <a:rPr lang="en-US" b="0" i="0" dirty="0">
                <a:solidFill>
                  <a:srgbClr val="AA0D91"/>
                </a:solidFill>
                <a:effectLst/>
                <a:latin typeface="source-code-pro"/>
              </a:rPr>
              <a:t>    </a:t>
            </a:r>
            <a:r>
              <a:rPr lang="en-US" b="1" i="0" dirty="0" err="1">
                <a:solidFill>
                  <a:srgbClr val="AA0D91"/>
                </a:solidFill>
                <a:effectLst/>
                <a:latin typeface="source-code-pro"/>
              </a:rPr>
              <a:t>props.setProperty</a:t>
            </a:r>
            <a:r>
              <a:rPr lang="en-US" b="1" i="0" dirty="0">
                <a:solidFill>
                  <a:srgbClr val="AA0D91"/>
                </a:solidFill>
                <a:effectLst/>
                <a:latin typeface="source-code-pro"/>
              </a:rPr>
              <a:t>("</a:t>
            </a:r>
            <a:r>
              <a:rPr lang="en-US" b="1" i="0" dirty="0" err="1">
                <a:solidFill>
                  <a:srgbClr val="AA0D91"/>
                </a:solidFill>
                <a:effectLst/>
                <a:latin typeface="source-code-pro"/>
              </a:rPr>
              <a:t>enable.auto.commit</a:t>
            </a:r>
            <a:r>
              <a:rPr lang="en-US" b="1" i="0" dirty="0">
                <a:solidFill>
                  <a:srgbClr val="AA0D91"/>
                </a:solidFill>
                <a:effectLst/>
                <a:latin typeface="source-code-pro"/>
              </a:rPr>
              <a:t>", "false");</a:t>
            </a:r>
          </a:p>
          <a:p>
            <a:r>
              <a:rPr lang="en-US" b="0" i="0" dirty="0">
                <a:solidFill>
                  <a:srgbClr val="AA0D91"/>
                </a:solidFill>
                <a:effectLst/>
                <a:latin typeface="source-code-pro"/>
              </a:rPr>
              <a:t>    </a:t>
            </a:r>
            <a:r>
              <a:rPr lang="en-US" b="0" i="0" dirty="0" err="1">
                <a:solidFill>
                  <a:srgbClr val="AA0D91"/>
                </a:solidFill>
                <a:effectLst/>
                <a:latin typeface="source-code-pro"/>
              </a:rPr>
              <a:t>KafkaConsumer</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consumer = new </a:t>
            </a:r>
            <a:r>
              <a:rPr lang="en-US" b="0" i="0" dirty="0" err="1">
                <a:solidFill>
                  <a:srgbClr val="AA0D91"/>
                </a:solidFill>
                <a:effectLst/>
                <a:latin typeface="source-code-pro"/>
              </a:rPr>
              <a:t>KafkaConsumer</a:t>
            </a:r>
            <a:r>
              <a:rPr lang="en-US" b="0" i="0" dirty="0">
                <a:solidFill>
                  <a:srgbClr val="AA0D91"/>
                </a:solidFill>
                <a:effectLst/>
                <a:latin typeface="source-code-pro"/>
              </a:rPr>
              <a:t>&lt;&gt;(props, new </a:t>
            </a:r>
            <a:r>
              <a:rPr lang="en-US" b="0" i="0" dirty="0" err="1">
                <a:solidFill>
                  <a:srgbClr val="AA0D91"/>
                </a:solidFill>
                <a:effectLst/>
                <a:latin typeface="source-code-pro"/>
              </a:rPr>
              <a:t>IntegerDeserializer</a:t>
            </a:r>
            <a:r>
              <a:rPr lang="en-US" b="0" i="0" dirty="0">
                <a:solidFill>
                  <a:srgbClr val="AA0D91"/>
                </a:solidFill>
                <a:effectLst/>
                <a:latin typeface="source-code-pro"/>
              </a:rPr>
              <a:t>(), new </a:t>
            </a:r>
            <a:r>
              <a:rPr lang="en-US" b="0" i="0" dirty="0" err="1">
                <a:solidFill>
                  <a:srgbClr val="AA0D91"/>
                </a:solidFill>
                <a:effectLst/>
                <a:latin typeface="source-code-pro"/>
              </a:rPr>
              <a:t>AvroMessageDeserializer</a:t>
            </a:r>
            <a:r>
              <a:rPr lang="en-US" b="0" i="0" dirty="0">
                <a:solidFill>
                  <a:srgbClr val="AA0D91"/>
                </a:solidFill>
                <a:effectLst/>
                <a:latin typeface="source-code-pro"/>
              </a:rPr>
              <a:t>());</a:t>
            </a:r>
          </a:p>
          <a:p>
            <a:r>
              <a:rPr lang="en-US" b="0" i="0" dirty="0">
                <a:solidFill>
                  <a:srgbClr val="AA0D91"/>
                </a:solidFill>
                <a:effectLst/>
                <a:latin typeface="source-code-pro"/>
              </a:rPr>
              <a:t>    </a:t>
            </a:r>
            <a:r>
              <a:rPr lang="en-US" b="0" i="0" dirty="0" err="1">
                <a:solidFill>
                  <a:srgbClr val="AA0D91"/>
                </a:solidFill>
                <a:effectLst/>
                <a:latin typeface="source-code-pro"/>
              </a:rPr>
              <a:t>consumer.subscribe</a:t>
            </a:r>
            <a:r>
              <a:rPr lang="en-US" b="0" i="0" dirty="0">
                <a:solidFill>
                  <a:srgbClr val="AA0D91"/>
                </a:solidFill>
                <a:effectLst/>
                <a:latin typeface="source-code-pro"/>
              </a:rPr>
              <a:t>(</a:t>
            </a:r>
            <a:r>
              <a:rPr lang="en-US" b="0" i="0" dirty="0" err="1">
                <a:solidFill>
                  <a:srgbClr val="AA0D91"/>
                </a:solidFill>
                <a:effectLst/>
                <a:latin typeface="source-code-pro"/>
              </a:rPr>
              <a:t>Arrays.asList</a:t>
            </a:r>
            <a:r>
              <a:rPr lang="en-US" b="0" i="0" dirty="0">
                <a:solidFill>
                  <a:srgbClr val="AA0D91"/>
                </a:solidFill>
                <a:effectLst/>
                <a:latin typeface="source-code-pro"/>
              </a:rPr>
              <a:t>("</a:t>
            </a:r>
            <a:r>
              <a:rPr lang="en-US" b="0" i="0" dirty="0" err="1">
                <a:solidFill>
                  <a:srgbClr val="AA0D91"/>
                </a:solidFill>
                <a:effectLst/>
                <a:latin typeface="source-code-pro"/>
              </a:rPr>
              <a:t>myavrotopic</a:t>
            </a:r>
            <a:r>
              <a:rPr lang="en-US" b="0" i="0" dirty="0">
                <a:solidFill>
                  <a:srgbClr val="AA0D91"/>
                </a:solidFill>
                <a:effectLst/>
                <a:latin typeface="source-code-pro"/>
              </a:rPr>
              <a:t>"));</a:t>
            </a:r>
          </a:p>
          <a:p>
            <a:endParaRPr lang="en-US" b="0" i="0" dirty="0">
              <a:solidFill>
                <a:srgbClr val="AA0D91"/>
              </a:solidFill>
              <a:effectLst/>
              <a:latin typeface="source-code-pro"/>
            </a:endParaRPr>
          </a:p>
          <a:p>
            <a:r>
              <a:rPr lang="en-US" b="0" i="0" dirty="0">
                <a:solidFill>
                  <a:srgbClr val="AA0D91"/>
                </a:solidFill>
                <a:effectLst/>
                <a:latin typeface="source-code-pro"/>
              </a:rPr>
              <a:t>    while (true) {</a:t>
            </a:r>
          </a:p>
          <a:p>
            <a:r>
              <a:rPr lang="en-US" b="0" i="0" dirty="0">
                <a:solidFill>
                  <a:srgbClr val="AA0D91"/>
                </a:solidFill>
                <a:effectLst/>
                <a:latin typeface="source-code-pro"/>
              </a:rPr>
              <a:t>        </a:t>
            </a:r>
            <a:r>
              <a:rPr lang="en-US" b="0" i="0" dirty="0" err="1">
                <a:solidFill>
                  <a:srgbClr val="AA0D91"/>
                </a:solidFill>
                <a:effectLst/>
                <a:latin typeface="source-code-pro"/>
              </a:rPr>
              <a:t>ConsumerRecords</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records = </a:t>
            </a:r>
            <a:r>
              <a:rPr lang="en-US" b="0" i="0" dirty="0" err="1">
                <a:solidFill>
                  <a:srgbClr val="AA0D91"/>
                </a:solidFill>
                <a:effectLst/>
                <a:latin typeface="source-code-pro"/>
              </a:rPr>
              <a:t>consumer.poll</a:t>
            </a:r>
            <a:r>
              <a:rPr lang="en-US" b="0" i="0" dirty="0">
                <a:solidFill>
                  <a:srgbClr val="AA0D91"/>
                </a:solidFill>
                <a:effectLst/>
                <a:latin typeface="source-code-pro"/>
              </a:rPr>
              <a:t>(</a:t>
            </a:r>
            <a:r>
              <a:rPr lang="en-US" b="0" i="0" dirty="0" err="1">
                <a:solidFill>
                  <a:srgbClr val="AA0D91"/>
                </a:solidFill>
                <a:effectLst/>
                <a:latin typeface="source-code-pro"/>
              </a:rPr>
              <a:t>Duration.ofMillis</a:t>
            </a:r>
            <a:r>
              <a:rPr lang="en-US" b="0" i="0" dirty="0">
                <a:solidFill>
                  <a:srgbClr val="AA0D91"/>
                </a:solidFill>
                <a:effectLst/>
                <a:latin typeface="source-code-pro"/>
              </a:rPr>
              <a:t>(100));</a:t>
            </a:r>
          </a:p>
          <a:p>
            <a:endParaRPr lang="en-US" b="0" i="0" dirty="0">
              <a:solidFill>
                <a:srgbClr val="AA0D91"/>
              </a:solidFill>
              <a:effectLst/>
              <a:latin typeface="source-code-pro"/>
            </a:endParaRPr>
          </a:p>
          <a:p>
            <a:r>
              <a:rPr lang="en-US" b="0" i="0" dirty="0">
                <a:solidFill>
                  <a:srgbClr val="AA0D91"/>
                </a:solidFill>
                <a:effectLst/>
                <a:latin typeface="source-code-pro"/>
              </a:rPr>
              <a:t>        for (</a:t>
            </a:r>
            <a:r>
              <a:rPr lang="en-US" b="0" i="0" dirty="0" err="1">
                <a:solidFill>
                  <a:srgbClr val="AA0D91"/>
                </a:solidFill>
                <a:effectLst/>
                <a:latin typeface="source-code-pro"/>
              </a:rPr>
              <a:t>ConsumerRecord</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record : records) {</a:t>
            </a:r>
          </a:p>
          <a:p>
            <a:r>
              <a:rPr lang="en-US" b="0" i="0" dirty="0">
                <a:solidFill>
                  <a:srgbClr val="AA0D91"/>
                </a:solidFill>
                <a:effectLst/>
                <a:latin typeface="source-code-pro"/>
              </a:rPr>
              <a:t>            </a:t>
            </a:r>
            <a:r>
              <a:rPr lang="en-US" b="0" i="0" dirty="0" err="1">
                <a:solidFill>
                  <a:srgbClr val="AA0D91"/>
                </a:solidFill>
                <a:effectLst/>
                <a:latin typeface="source-code-pro"/>
              </a:rPr>
              <a:t>System.out.println</a:t>
            </a:r>
            <a:r>
              <a:rPr lang="en-US" b="0" i="0" dirty="0">
                <a:solidFill>
                  <a:srgbClr val="AA0D91"/>
                </a:solidFill>
                <a:effectLst/>
                <a:latin typeface="source-code-pro"/>
              </a:rPr>
              <a:t>("Received message: (" + </a:t>
            </a:r>
            <a:r>
              <a:rPr lang="en-US" b="0" i="0" dirty="0" err="1">
                <a:solidFill>
                  <a:srgbClr val="AA0D91"/>
                </a:solidFill>
                <a:effectLst/>
                <a:latin typeface="source-code-pro"/>
              </a:rPr>
              <a:t>record.key</a:t>
            </a:r>
            <a:r>
              <a:rPr lang="en-US" b="0" i="0" dirty="0">
                <a:solidFill>
                  <a:srgbClr val="AA0D91"/>
                </a:solidFill>
                <a:effectLst/>
                <a:latin typeface="source-code-pro"/>
              </a:rPr>
              <a:t>() + ", " + </a:t>
            </a:r>
            <a:r>
              <a:rPr lang="en-US" b="0" i="0" dirty="0" err="1">
                <a:solidFill>
                  <a:srgbClr val="AA0D91"/>
                </a:solidFill>
                <a:effectLst/>
                <a:latin typeface="source-code-pro"/>
              </a:rPr>
              <a:t>record.value</a:t>
            </a:r>
            <a:r>
              <a:rPr lang="en-US" b="0" i="0" dirty="0">
                <a:solidFill>
                  <a:srgbClr val="AA0D91"/>
                </a:solidFill>
                <a:effectLst/>
                <a:latin typeface="source-code-pro"/>
              </a:rPr>
              <a:t>().</a:t>
            </a:r>
            <a:r>
              <a:rPr lang="en-US" b="0" i="0" dirty="0" err="1">
                <a:solidFill>
                  <a:srgbClr val="AA0D91"/>
                </a:solidFill>
                <a:effectLst/>
                <a:latin typeface="source-code-pro"/>
              </a:rPr>
              <a:t>toString</a:t>
            </a:r>
            <a:r>
              <a:rPr lang="en-US" b="0" i="0" dirty="0">
                <a:solidFill>
                  <a:srgbClr val="AA0D91"/>
                </a:solidFill>
                <a:effectLst/>
                <a:latin typeface="source-code-pro"/>
              </a:rPr>
              <a:t>() + ") at offset " + </a:t>
            </a:r>
            <a:r>
              <a:rPr lang="en-US" b="0" i="0" dirty="0" err="1">
                <a:solidFill>
                  <a:srgbClr val="AA0D91"/>
                </a:solidFill>
                <a:effectLst/>
                <a:latin typeface="source-code-pro"/>
              </a:rPr>
              <a:t>record.offset</a:t>
            </a:r>
            <a:r>
              <a:rPr lang="en-US" b="0" i="0" dirty="0">
                <a:solidFill>
                  <a:srgbClr val="AA0D91"/>
                </a:solidFill>
                <a:effectLst/>
                <a:latin typeface="source-code-pro"/>
              </a:rPr>
              <a:t>());</a:t>
            </a:r>
          </a:p>
          <a:p>
            <a:r>
              <a:rPr lang="en-US" b="0" i="0" dirty="0">
                <a:solidFill>
                  <a:srgbClr val="AA0D91"/>
                </a:solidFill>
                <a:effectLst/>
                <a:latin typeface="source-code-pro"/>
              </a:rPr>
              <a:t>        }</a:t>
            </a:r>
          </a:p>
          <a:p>
            <a:endParaRPr lang="en-US" b="0" i="0" dirty="0">
              <a:solidFill>
                <a:srgbClr val="AA0D91"/>
              </a:solidFill>
              <a:effectLst/>
              <a:latin typeface="source-code-pro"/>
            </a:endParaRPr>
          </a:p>
          <a:p>
            <a:r>
              <a:rPr lang="en-US" b="0" i="0" dirty="0">
                <a:solidFill>
                  <a:srgbClr val="AA0D91"/>
                </a:solidFill>
                <a:effectLst/>
                <a:latin typeface="source-code-pro"/>
              </a:rPr>
              <a:t>        </a:t>
            </a:r>
            <a:r>
              <a:rPr lang="en-US" b="0" i="0" dirty="0" err="1">
                <a:solidFill>
                  <a:srgbClr val="AA0D91"/>
                </a:solidFill>
                <a:effectLst/>
                <a:latin typeface="source-code-pro"/>
              </a:rPr>
              <a:t>consumer.commitAsync</a:t>
            </a:r>
            <a:r>
              <a:rPr lang="en-US" b="0" i="0" dirty="0">
                <a:solidFill>
                  <a:srgbClr val="AA0D91"/>
                </a:solidFill>
                <a:effectLst/>
                <a:latin typeface="source-code-pro"/>
              </a:rPr>
              <a:t>();</a:t>
            </a:r>
          </a:p>
          <a:p>
            <a:r>
              <a:rPr lang="en-US" b="0" i="0" dirty="0">
                <a:solidFill>
                  <a:srgbClr val="AA0D91"/>
                </a:solidFill>
                <a:effectLst/>
                <a:latin typeface="source-code-pro"/>
              </a:rPr>
              <a:t>    }</a:t>
            </a:r>
          </a:p>
          <a:p>
            <a:r>
              <a:rPr lang="en-US" b="0" i="0" dirty="0">
                <a:solidFill>
                  <a:srgbClr val="AA0D91"/>
                </a:solidFill>
                <a:effectLst/>
                <a:latin typeface="source-code-pro"/>
              </a:rPr>
              <a:t>}</a:t>
            </a:r>
            <a:endParaRPr lang="en-US" dirty="0"/>
          </a:p>
        </p:txBody>
      </p:sp>
    </p:spTree>
    <p:extLst>
      <p:ext uri="{BB962C8B-B14F-4D97-AF65-F5344CB8AC3E}">
        <p14:creationId xmlns:p14="http://schemas.microsoft.com/office/powerpoint/2010/main" val="30719118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DA52A4-035B-457E-8B75-2A40C4F01C0C}"/>
              </a:ext>
            </a:extLst>
          </p:cNvPr>
          <p:cNvSpPr txBox="1"/>
          <p:nvPr/>
        </p:nvSpPr>
        <p:spPr>
          <a:xfrm>
            <a:off x="896470" y="1210235"/>
            <a:ext cx="10399059" cy="3970318"/>
          </a:xfrm>
          <a:prstGeom prst="rect">
            <a:avLst/>
          </a:prstGeom>
          <a:noFill/>
        </p:spPr>
        <p:txBody>
          <a:bodyPr wrap="square" rtlCol="0">
            <a:spAutoFit/>
          </a:bodyPr>
          <a:lstStyle/>
          <a:p>
            <a:pPr algn="l"/>
            <a:r>
              <a:rPr lang="en-US" b="1" dirty="0">
                <a:solidFill>
                  <a:srgbClr val="242424"/>
                </a:solidFill>
                <a:latin typeface="sohne"/>
              </a:rPr>
              <a:t>C</a:t>
            </a:r>
            <a:r>
              <a:rPr lang="en-US" b="1" i="0" dirty="0">
                <a:solidFill>
                  <a:srgbClr val="242424"/>
                </a:solidFill>
                <a:effectLst/>
                <a:latin typeface="sohne"/>
              </a:rPr>
              <a:t>ommit for specific offsets</a:t>
            </a:r>
          </a:p>
          <a:p>
            <a:pPr algn="l"/>
            <a:endParaRPr lang="en-US" b="1" dirty="0">
              <a:solidFill>
                <a:srgbClr val="242424"/>
              </a:solidFill>
              <a:latin typeface="sohne"/>
            </a:endParaRPr>
          </a:p>
          <a:p>
            <a:pPr algn="l"/>
            <a:r>
              <a:rPr lang="en-US" i="0" dirty="0">
                <a:solidFill>
                  <a:srgbClr val="242424"/>
                </a:solidFill>
                <a:effectLst/>
                <a:latin typeface="sohne"/>
              </a:rPr>
              <a:t>Committing the latest offset only allows you to commit as often as you finish process‐</a:t>
            </a:r>
          </a:p>
          <a:p>
            <a:pPr algn="l"/>
            <a:r>
              <a:rPr lang="en-US" i="0" dirty="0" err="1">
                <a:solidFill>
                  <a:srgbClr val="242424"/>
                </a:solidFill>
                <a:effectLst/>
                <a:latin typeface="sohne"/>
              </a:rPr>
              <a:t>ing</a:t>
            </a:r>
            <a:r>
              <a:rPr lang="en-US" i="0" dirty="0">
                <a:solidFill>
                  <a:srgbClr val="242424"/>
                </a:solidFill>
                <a:effectLst/>
                <a:latin typeface="sohne"/>
              </a:rPr>
              <a:t> batches. But what if you want to commit more frequently than that? What if</a:t>
            </a:r>
          </a:p>
          <a:p>
            <a:pPr algn="l"/>
            <a:r>
              <a:rPr lang="en-US" i="0" dirty="0">
                <a:solidFill>
                  <a:srgbClr val="242424"/>
                </a:solidFill>
                <a:effectLst/>
                <a:latin typeface="sohne"/>
              </a:rPr>
              <a:t>poll() returns a huge batch and you want to commit offsets in the middle of the</a:t>
            </a:r>
          </a:p>
          <a:p>
            <a:pPr algn="l"/>
            <a:r>
              <a:rPr lang="en-US" i="0" dirty="0">
                <a:solidFill>
                  <a:srgbClr val="242424"/>
                </a:solidFill>
                <a:effectLst/>
                <a:latin typeface="sohne"/>
              </a:rPr>
              <a:t>batch to avoid having to process all those rows again if a rebalance occurs? You can’t</a:t>
            </a:r>
          </a:p>
          <a:p>
            <a:pPr algn="l"/>
            <a:r>
              <a:rPr lang="en-US" i="0" dirty="0">
                <a:solidFill>
                  <a:srgbClr val="242424"/>
                </a:solidFill>
                <a:effectLst/>
                <a:latin typeface="sohne"/>
              </a:rPr>
              <a:t>just call </a:t>
            </a:r>
            <a:r>
              <a:rPr lang="en-US" i="0" dirty="0" err="1">
                <a:solidFill>
                  <a:srgbClr val="242424"/>
                </a:solidFill>
                <a:effectLst/>
                <a:latin typeface="sohne"/>
              </a:rPr>
              <a:t>commitSync</a:t>
            </a:r>
            <a:r>
              <a:rPr lang="en-US" i="0" dirty="0">
                <a:solidFill>
                  <a:srgbClr val="242424"/>
                </a:solidFill>
                <a:effectLst/>
                <a:latin typeface="sohne"/>
              </a:rPr>
              <a:t>() or </a:t>
            </a:r>
            <a:r>
              <a:rPr lang="en-US" i="0" dirty="0" err="1">
                <a:solidFill>
                  <a:srgbClr val="242424"/>
                </a:solidFill>
                <a:effectLst/>
                <a:latin typeface="sohne"/>
              </a:rPr>
              <a:t>commitAsync</a:t>
            </a:r>
            <a:r>
              <a:rPr lang="en-US" i="0" dirty="0">
                <a:solidFill>
                  <a:srgbClr val="242424"/>
                </a:solidFill>
                <a:effectLst/>
                <a:latin typeface="sohne"/>
              </a:rPr>
              <a:t>()—this will commit the last offset returned,</a:t>
            </a:r>
          </a:p>
          <a:p>
            <a:pPr algn="l"/>
            <a:r>
              <a:rPr lang="en-US" i="0" dirty="0">
                <a:solidFill>
                  <a:srgbClr val="242424"/>
                </a:solidFill>
                <a:effectLst/>
                <a:latin typeface="sohne"/>
              </a:rPr>
              <a:t>which you didn’t get to process yet.</a:t>
            </a:r>
          </a:p>
          <a:p>
            <a:pPr algn="l"/>
            <a:endParaRPr lang="en-US" dirty="0">
              <a:solidFill>
                <a:srgbClr val="242424"/>
              </a:solidFill>
              <a:latin typeface="sohne"/>
            </a:endParaRPr>
          </a:p>
          <a:p>
            <a:pPr algn="l"/>
            <a:endParaRPr lang="en-US" i="0" dirty="0">
              <a:solidFill>
                <a:srgbClr val="242424"/>
              </a:solidFill>
              <a:effectLst/>
              <a:latin typeface="sohne"/>
            </a:endParaRPr>
          </a:p>
          <a:p>
            <a:pPr algn="l"/>
            <a:r>
              <a:rPr lang="en-US" b="0" i="0" dirty="0">
                <a:solidFill>
                  <a:srgbClr val="242424"/>
                </a:solidFill>
                <a:effectLst/>
                <a:latin typeface="source-serif-pro"/>
              </a:rPr>
              <a:t>All the methods we have discussed so far, they commit the latest offset returned by the last poll() method. What if a developer wants to take further control over it and commit more frequently in smaller batches than what poll returned. For such use case we can pass a map of partition to offset metadata to both </a:t>
            </a:r>
            <a:r>
              <a:rPr lang="en-US" b="0" i="0" dirty="0" err="1">
                <a:solidFill>
                  <a:srgbClr val="242424"/>
                </a:solidFill>
                <a:effectLst/>
                <a:latin typeface="source-serif-pro"/>
              </a:rPr>
              <a:t>commitSync</a:t>
            </a:r>
            <a:r>
              <a:rPr lang="en-US" b="0" i="0" dirty="0">
                <a:solidFill>
                  <a:srgbClr val="242424"/>
                </a:solidFill>
                <a:effectLst/>
                <a:latin typeface="source-serif-pro"/>
              </a:rPr>
              <a:t>() and </a:t>
            </a:r>
            <a:r>
              <a:rPr lang="en-US" b="0" i="0" dirty="0" err="1">
                <a:solidFill>
                  <a:srgbClr val="242424"/>
                </a:solidFill>
                <a:effectLst/>
                <a:latin typeface="source-serif-pro"/>
              </a:rPr>
              <a:t>commitAsync</a:t>
            </a:r>
            <a:r>
              <a:rPr lang="en-US" b="0" i="0" dirty="0">
                <a:solidFill>
                  <a:srgbClr val="242424"/>
                </a:solidFill>
                <a:effectLst/>
                <a:latin typeface="source-serif-pro"/>
              </a:rPr>
              <a:t>() APIs</a:t>
            </a:r>
            <a:endParaRPr lang="en-US" i="0" dirty="0">
              <a:solidFill>
                <a:srgbClr val="242424"/>
              </a:solidFill>
              <a:effectLst/>
              <a:latin typeface="sohne"/>
            </a:endParaRPr>
          </a:p>
        </p:txBody>
      </p:sp>
    </p:spTree>
    <p:extLst>
      <p:ext uri="{BB962C8B-B14F-4D97-AF65-F5344CB8AC3E}">
        <p14:creationId xmlns:p14="http://schemas.microsoft.com/office/powerpoint/2010/main" val="1923125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5B336-F7C2-45C4-BAF0-6E1061188A3B}"/>
              </a:ext>
            </a:extLst>
          </p:cNvPr>
          <p:cNvSpPr txBox="1"/>
          <p:nvPr/>
        </p:nvSpPr>
        <p:spPr>
          <a:xfrm>
            <a:off x="788894" y="466165"/>
            <a:ext cx="10282518" cy="5755422"/>
          </a:xfrm>
          <a:prstGeom prst="rect">
            <a:avLst/>
          </a:prstGeom>
          <a:noFill/>
        </p:spPr>
        <p:txBody>
          <a:bodyPr wrap="square" rtlCol="0">
            <a:spAutoFit/>
          </a:bodyPr>
          <a:lstStyle/>
          <a:p>
            <a:r>
              <a:rPr lang="en-US" sz="1600" dirty="0"/>
              <a:t>public static void main(String[] </a:t>
            </a:r>
            <a:r>
              <a:rPr lang="en-US" sz="1600" dirty="0" err="1"/>
              <a:t>args</a:t>
            </a:r>
            <a:r>
              <a:rPr lang="en-US" sz="1600" dirty="0"/>
              <a:t>) {</a:t>
            </a:r>
          </a:p>
          <a:p>
            <a:r>
              <a:rPr lang="en-US" sz="1600" dirty="0"/>
              <a:t>    Properties props = new Properties();</a:t>
            </a:r>
          </a:p>
          <a:p>
            <a:r>
              <a:rPr lang="en-US" sz="1600" dirty="0"/>
              <a:t>    </a:t>
            </a:r>
            <a:r>
              <a:rPr lang="en-US" sz="1600" dirty="0" err="1"/>
              <a:t>props.setProperty</a:t>
            </a:r>
            <a:r>
              <a:rPr lang="en-US" sz="1600" dirty="0"/>
              <a:t>("</a:t>
            </a:r>
            <a:r>
              <a:rPr lang="en-US" sz="1600" dirty="0" err="1"/>
              <a:t>bootstrap.servers</a:t>
            </a:r>
            <a:r>
              <a:rPr lang="en-US" sz="1600" dirty="0"/>
              <a:t>", "localhost:9092");</a:t>
            </a:r>
          </a:p>
          <a:p>
            <a:r>
              <a:rPr lang="en-US" sz="1600" dirty="0"/>
              <a:t>    </a:t>
            </a:r>
            <a:r>
              <a:rPr lang="en-US" sz="1600" dirty="0" err="1"/>
              <a:t>props.setProperty</a:t>
            </a:r>
            <a:r>
              <a:rPr lang="en-US" sz="1600" dirty="0"/>
              <a:t>("group.id", "test");</a:t>
            </a:r>
          </a:p>
          <a:p>
            <a:r>
              <a:rPr lang="en-US" sz="1600" dirty="0"/>
              <a:t>    </a:t>
            </a:r>
            <a:r>
              <a:rPr lang="en-US" sz="1600" dirty="0" err="1"/>
              <a:t>props.setProperty</a:t>
            </a:r>
            <a:r>
              <a:rPr lang="en-US" sz="1600" dirty="0"/>
              <a:t>("</a:t>
            </a:r>
            <a:r>
              <a:rPr lang="en-US" sz="1600" dirty="0" err="1"/>
              <a:t>enable.auto.commit</a:t>
            </a:r>
            <a:r>
              <a:rPr lang="en-US" sz="1600" dirty="0"/>
              <a:t>", "false");</a:t>
            </a:r>
          </a:p>
          <a:p>
            <a:endParaRPr lang="en-US" sz="1600" dirty="0"/>
          </a:p>
          <a:p>
            <a:r>
              <a:rPr lang="en-US" sz="1600" dirty="0"/>
              <a:t>    </a:t>
            </a:r>
            <a:r>
              <a:rPr lang="en-US" sz="1600" dirty="0" err="1"/>
              <a:t>KafkaConsumer</a:t>
            </a:r>
            <a:r>
              <a:rPr lang="en-US" sz="1600" dirty="0"/>
              <a:t>&lt;Integer, </a:t>
            </a:r>
            <a:r>
              <a:rPr lang="en-US" sz="1600" dirty="0" err="1"/>
              <a:t>AvroMessage</a:t>
            </a:r>
            <a:r>
              <a:rPr lang="en-US" sz="1600" dirty="0"/>
              <a:t>&gt; consumer = new </a:t>
            </a:r>
            <a:r>
              <a:rPr lang="en-US" sz="1600" dirty="0" err="1"/>
              <a:t>KafkaConsumer</a:t>
            </a:r>
            <a:r>
              <a:rPr lang="en-US" sz="1600" dirty="0"/>
              <a:t>&lt;&gt;(props, new </a:t>
            </a:r>
            <a:r>
              <a:rPr lang="en-US" sz="1600" dirty="0" err="1"/>
              <a:t>IntegerDeserializer</a:t>
            </a:r>
            <a:r>
              <a:rPr lang="en-US" sz="1600" dirty="0"/>
              <a:t>(), new </a:t>
            </a:r>
            <a:r>
              <a:rPr lang="en-US" sz="1600" dirty="0" err="1"/>
              <a:t>AvroMessageDeserializer</a:t>
            </a:r>
            <a:r>
              <a:rPr lang="en-US" sz="1600" dirty="0"/>
              <a:t>());</a:t>
            </a:r>
          </a:p>
          <a:p>
            <a:r>
              <a:rPr lang="en-US" sz="1600" dirty="0"/>
              <a:t>    </a:t>
            </a:r>
            <a:r>
              <a:rPr lang="en-US" sz="1600" dirty="0" err="1"/>
              <a:t>consumer.subscribe</a:t>
            </a:r>
            <a:r>
              <a:rPr lang="en-US" sz="1600" dirty="0"/>
              <a:t>(</a:t>
            </a:r>
            <a:r>
              <a:rPr lang="en-US" sz="1600" dirty="0" err="1"/>
              <a:t>Arrays.asList</a:t>
            </a:r>
            <a:r>
              <a:rPr lang="en-US" sz="1600" dirty="0"/>
              <a:t>("</a:t>
            </a:r>
            <a:r>
              <a:rPr lang="en-US" sz="1600" dirty="0" err="1"/>
              <a:t>myavrotopic</a:t>
            </a:r>
            <a:r>
              <a:rPr lang="en-US" sz="1600" dirty="0"/>
              <a:t>"));</a:t>
            </a:r>
          </a:p>
          <a:p>
            <a:r>
              <a:rPr lang="en-US" sz="1600" dirty="0"/>
              <a:t>    Map&lt;</a:t>
            </a:r>
            <a:r>
              <a:rPr lang="en-US" sz="1600" dirty="0" err="1"/>
              <a:t>TopicPartition</a:t>
            </a:r>
            <a:r>
              <a:rPr lang="en-US" sz="1600" dirty="0"/>
              <a:t>, </a:t>
            </a:r>
            <a:r>
              <a:rPr lang="en-US" sz="1600" dirty="0" err="1"/>
              <a:t>OffsetAndMetadata</a:t>
            </a:r>
            <a:r>
              <a:rPr lang="en-US" sz="1600" dirty="0"/>
              <a:t>&gt; </a:t>
            </a:r>
            <a:r>
              <a:rPr lang="en-US" sz="1600" dirty="0" err="1"/>
              <a:t>offsetAndMetadataMap</a:t>
            </a:r>
            <a:r>
              <a:rPr lang="en-US" sz="1600" dirty="0"/>
              <a:t> = new HashMap&lt;&gt;();</a:t>
            </a:r>
          </a:p>
          <a:p>
            <a:endParaRPr lang="en-US" sz="1600" dirty="0"/>
          </a:p>
          <a:p>
            <a:r>
              <a:rPr lang="en-US" sz="1600" dirty="0"/>
              <a:t>    while (true) {</a:t>
            </a:r>
          </a:p>
          <a:p>
            <a:r>
              <a:rPr lang="en-US" sz="1600" dirty="0"/>
              <a:t>        </a:t>
            </a:r>
            <a:r>
              <a:rPr lang="en-US" sz="1600" dirty="0" err="1"/>
              <a:t>ConsumerRecords</a:t>
            </a:r>
            <a:r>
              <a:rPr lang="en-US" sz="1600" dirty="0"/>
              <a:t>&lt;Integer, </a:t>
            </a:r>
            <a:r>
              <a:rPr lang="en-US" sz="1600" dirty="0" err="1"/>
              <a:t>AvroMessage</a:t>
            </a:r>
            <a:r>
              <a:rPr lang="en-US" sz="1600" dirty="0"/>
              <a:t>&gt; records = </a:t>
            </a:r>
            <a:r>
              <a:rPr lang="en-US" sz="1600" dirty="0" err="1"/>
              <a:t>consumer.poll</a:t>
            </a:r>
            <a:r>
              <a:rPr lang="en-US" sz="1600" dirty="0"/>
              <a:t>(</a:t>
            </a:r>
            <a:r>
              <a:rPr lang="en-US" sz="1600" dirty="0" err="1"/>
              <a:t>Duration.ofMillis</a:t>
            </a:r>
            <a:r>
              <a:rPr lang="en-US" sz="1600" dirty="0"/>
              <a:t>(100));</a:t>
            </a:r>
          </a:p>
          <a:p>
            <a:endParaRPr lang="en-US" sz="1600" dirty="0"/>
          </a:p>
          <a:p>
            <a:r>
              <a:rPr lang="en-US" sz="1600" dirty="0"/>
              <a:t>        for (</a:t>
            </a:r>
            <a:r>
              <a:rPr lang="en-US" sz="1600" dirty="0" err="1"/>
              <a:t>ConsumerRecord</a:t>
            </a:r>
            <a:r>
              <a:rPr lang="en-US" sz="1600" dirty="0"/>
              <a:t>&lt;Integer, </a:t>
            </a:r>
            <a:r>
              <a:rPr lang="en-US" sz="1600" dirty="0" err="1"/>
              <a:t>AvroMessage</a:t>
            </a:r>
            <a:r>
              <a:rPr lang="en-US" sz="1600" dirty="0"/>
              <a:t>&gt; record : records) {</a:t>
            </a:r>
          </a:p>
          <a:p>
            <a:r>
              <a:rPr lang="en-US" sz="1600" dirty="0"/>
              <a:t>            </a:t>
            </a:r>
            <a:r>
              <a:rPr lang="en-US" sz="1600" dirty="0" err="1"/>
              <a:t>System.out.println</a:t>
            </a:r>
            <a:r>
              <a:rPr lang="en-US" sz="1600" dirty="0"/>
              <a:t>("Received message: (" + </a:t>
            </a:r>
            <a:r>
              <a:rPr lang="en-US" sz="1600" dirty="0" err="1"/>
              <a:t>record.key</a:t>
            </a:r>
            <a:r>
              <a:rPr lang="en-US" sz="1600" dirty="0"/>
              <a:t>() + ", " + </a:t>
            </a:r>
            <a:r>
              <a:rPr lang="en-US" sz="1600" dirty="0" err="1"/>
              <a:t>record.value</a:t>
            </a:r>
            <a:r>
              <a:rPr lang="en-US" sz="1600" dirty="0"/>
              <a:t>().</a:t>
            </a:r>
            <a:r>
              <a:rPr lang="en-US" sz="1600" dirty="0" err="1"/>
              <a:t>toString</a:t>
            </a:r>
            <a:r>
              <a:rPr lang="en-US" sz="1600" dirty="0"/>
              <a:t>() + ") at offset " + </a:t>
            </a:r>
            <a:r>
              <a:rPr lang="en-US" sz="1600" dirty="0" err="1"/>
              <a:t>record.offset</a:t>
            </a:r>
            <a:r>
              <a:rPr lang="en-US" sz="1600" dirty="0"/>
              <a:t>());</a:t>
            </a:r>
          </a:p>
          <a:p>
            <a:r>
              <a:rPr lang="en-US" sz="1600" dirty="0"/>
              <a:t>            </a:t>
            </a:r>
            <a:r>
              <a:rPr lang="en-US" sz="1600" dirty="0" err="1"/>
              <a:t>offsetAndMetadataMap.put</a:t>
            </a:r>
            <a:r>
              <a:rPr lang="en-US" sz="1600" dirty="0"/>
              <a:t>(new </a:t>
            </a:r>
            <a:r>
              <a:rPr lang="en-US" sz="1600" dirty="0" err="1"/>
              <a:t>TopicPartition</a:t>
            </a:r>
            <a:r>
              <a:rPr lang="en-US" sz="1600" dirty="0"/>
              <a:t>(</a:t>
            </a:r>
            <a:r>
              <a:rPr lang="en-US" sz="1600" dirty="0" err="1"/>
              <a:t>record.topic</a:t>
            </a:r>
            <a:r>
              <a:rPr lang="en-US" sz="1600" dirty="0"/>
              <a:t>(), </a:t>
            </a:r>
            <a:r>
              <a:rPr lang="en-US" sz="1600" dirty="0" err="1"/>
              <a:t>record.partition</a:t>
            </a:r>
            <a:r>
              <a:rPr lang="en-US" sz="1600" dirty="0"/>
              <a:t>()), </a:t>
            </a:r>
          </a:p>
          <a:p>
            <a:r>
              <a:rPr lang="en-US" sz="1600" dirty="0"/>
              <a:t>                    new </a:t>
            </a:r>
            <a:r>
              <a:rPr lang="en-US" sz="1600" dirty="0" err="1"/>
              <a:t>OffsetAndMetadata</a:t>
            </a:r>
            <a:r>
              <a:rPr lang="en-US" sz="1600" dirty="0"/>
              <a:t>(</a:t>
            </a:r>
            <a:r>
              <a:rPr lang="en-US" sz="1600" dirty="0" err="1"/>
              <a:t>record.offset</a:t>
            </a:r>
            <a:r>
              <a:rPr lang="en-US" sz="1600" dirty="0"/>
              <a:t>()));</a:t>
            </a:r>
          </a:p>
          <a:p>
            <a:r>
              <a:rPr lang="en-US" sz="1600" dirty="0"/>
              <a:t>            </a:t>
            </a:r>
            <a:r>
              <a:rPr lang="en-US" sz="1600" dirty="0" err="1"/>
              <a:t>consumer.commitSync</a:t>
            </a:r>
            <a:r>
              <a:rPr lang="en-US" sz="1600" dirty="0"/>
              <a:t>(</a:t>
            </a:r>
            <a:r>
              <a:rPr lang="en-US" sz="1600" dirty="0" err="1"/>
              <a:t>offsetAndMetadataMap</a:t>
            </a:r>
            <a:r>
              <a:rPr lang="en-US" sz="1600" dirty="0"/>
              <a:t>);</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38654556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BF09BA-7F2B-4CF6-A9BD-F0CEC5815A7C}"/>
              </a:ext>
            </a:extLst>
          </p:cNvPr>
          <p:cNvSpPr txBox="1"/>
          <p:nvPr/>
        </p:nvSpPr>
        <p:spPr>
          <a:xfrm>
            <a:off x="779930" y="2160494"/>
            <a:ext cx="10201835" cy="1754326"/>
          </a:xfrm>
          <a:prstGeom prst="rect">
            <a:avLst/>
          </a:prstGeom>
          <a:noFill/>
        </p:spPr>
        <p:txBody>
          <a:bodyPr wrap="square" rtlCol="0">
            <a:spAutoFit/>
          </a:bodyPr>
          <a:lstStyle/>
          <a:p>
            <a:r>
              <a:rPr lang="en-US" b="1" dirty="0">
                <a:solidFill>
                  <a:srgbClr val="242424"/>
                </a:solidFill>
                <a:latin typeface="sohne"/>
              </a:rPr>
              <a:t>Example C</a:t>
            </a:r>
            <a:r>
              <a:rPr lang="en-US" b="1" i="0" dirty="0">
                <a:solidFill>
                  <a:srgbClr val="242424"/>
                </a:solidFill>
                <a:effectLst/>
                <a:latin typeface="sohne"/>
              </a:rPr>
              <a:t>ommit for specific offsets</a:t>
            </a:r>
          </a:p>
          <a:p>
            <a:endParaRPr lang="en-US" dirty="0"/>
          </a:p>
          <a:p>
            <a:r>
              <a:rPr lang="en-US" dirty="0"/>
              <a:t>If you are in the middle of processing a batch of records, and the last message you got from partition 3 in topic “customers” has offset 5000, you can call </a:t>
            </a:r>
            <a:r>
              <a:rPr lang="en-US" dirty="0" err="1"/>
              <a:t>commitSync</a:t>
            </a:r>
            <a:r>
              <a:rPr lang="en-US" dirty="0"/>
              <a:t>() to commit offset 5000 for partition 3 in topic “customers.” Since your consumer may be consuming more than a single partition, you will need to track offsets on all of them, which adds complexity to your code</a:t>
            </a:r>
          </a:p>
        </p:txBody>
      </p:sp>
    </p:spTree>
    <p:extLst>
      <p:ext uri="{BB962C8B-B14F-4D97-AF65-F5344CB8AC3E}">
        <p14:creationId xmlns:p14="http://schemas.microsoft.com/office/powerpoint/2010/main" val="17085767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844772-3A1A-4C8B-8F15-E101B06EC599}"/>
              </a:ext>
            </a:extLst>
          </p:cNvPr>
          <p:cNvSpPr txBox="1"/>
          <p:nvPr/>
        </p:nvSpPr>
        <p:spPr>
          <a:xfrm>
            <a:off x="591671" y="385482"/>
            <a:ext cx="11412070" cy="5909310"/>
          </a:xfrm>
          <a:prstGeom prst="rect">
            <a:avLst/>
          </a:prstGeom>
          <a:noFill/>
        </p:spPr>
        <p:txBody>
          <a:bodyPr wrap="square" rtlCol="0">
            <a:spAutoFit/>
          </a:bodyPr>
          <a:lstStyle/>
          <a:p>
            <a:r>
              <a:rPr lang="en-US" dirty="0"/>
              <a:t>private Map&lt;</a:t>
            </a:r>
            <a:r>
              <a:rPr lang="en-US" dirty="0" err="1"/>
              <a:t>TopicPartition</a:t>
            </a:r>
            <a:r>
              <a:rPr lang="en-US" dirty="0"/>
              <a:t>, </a:t>
            </a:r>
            <a:r>
              <a:rPr lang="en-US" dirty="0" err="1"/>
              <a:t>OffsetAndMetadata</a:t>
            </a:r>
            <a:r>
              <a:rPr lang="en-US" dirty="0"/>
              <a:t>&gt; </a:t>
            </a:r>
            <a:r>
              <a:rPr lang="en-US" dirty="0" err="1"/>
              <a:t>currentOffsets</a:t>
            </a:r>
            <a:r>
              <a:rPr lang="en-US" dirty="0"/>
              <a:t> = new HashMap&lt;&gt;(); </a:t>
            </a:r>
          </a:p>
          <a:p>
            <a:r>
              <a:rPr lang="en-US" dirty="0"/>
              <a:t>int count = 0;</a:t>
            </a:r>
          </a:p>
          <a:p>
            <a:r>
              <a:rPr lang="en-US" dirty="0"/>
              <a:t>…</a:t>
            </a:r>
          </a:p>
          <a:p>
            <a:endParaRPr lang="en-US" dirty="0"/>
          </a:p>
          <a:p>
            <a:r>
              <a:rPr lang="en-US" dirty="0"/>
              <a:t>while (true) {</a:t>
            </a:r>
          </a:p>
          <a:p>
            <a:r>
              <a:rPr lang="en-US" dirty="0"/>
              <a:t>	</a:t>
            </a:r>
            <a:r>
              <a:rPr lang="en-US" dirty="0" err="1"/>
              <a:t>ConsumerRecords</a:t>
            </a:r>
            <a:r>
              <a:rPr lang="en-US" dirty="0"/>
              <a:t>&lt;String, String&gt; records = </a:t>
            </a:r>
            <a:r>
              <a:rPr lang="en-US" dirty="0" err="1"/>
              <a:t>consumer.poll</a:t>
            </a:r>
            <a:r>
              <a:rPr lang="en-US" dirty="0"/>
              <a:t>(100);</a:t>
            </a:r>
          </a:p>
          <a:p>
            <a:r>
              <a:rPr lang="en-US" dirty="0"/>
              <a:t>	for (</a:t>
            </a:r>
            <a:r>
              <a:rPr lang="en-US" dirty="0" err="1"/>
              <a:t>ConsumerRecord</a:t>
            </a:r>
            <a:r>
              <a:rPr lang="en-US" dirty="0"/>
              <a:t>&lt;String, String&gt; record : records) {</a:t>
            </a:r>
          </a:p>
          <a:p>
            <a:r>
              <a:rPr lang="en-US" dirty="0"/>
              <a:t>		</a:t>
            </a:r>
            <a:r>
              <a:rPr lang="en-US" dirty="0" err="1"/>
              <a:t>System.out.printf</a:t>
            </a:r>
            <a:r>
              <a:rPr lang="en-US" dirty="0"/>
              <a:t>("topic = %s, partition = %s, offset = %d, customer = %s, country = %s\n", </a:t>
            </a:r>
            <a:r>
              <a:rPr lang="en-US" dirty="0" err="1"/>
              <a:t>record.topic</a:t>
            </a:r>
            <a:r>
              <a:rPr lang="en-US" dirty="0"/>
              <a:t>(), </a:t>
            </a:r>
            <a:r>
              <a:rPr lang="en-US" dirty="0" err="1"/>
              <a:t>record.partition</a:t>
            </a:r>
            <a:r>
              <a:rPr lang="en-US" dirty="0"/>
              <a:t>(), </a:t>
            </a:r>
            <a:r>
              <a:rPr lang="en-US" dirty="0" err="1"/>
              <a:t>record.offset</a:t>
            </a:r>
            <a:r>
              <a:rPr lang="en-US" dirty="0"/>
              <a:t>(), </a:t>
            </a:r>
            <a:r>
              <a:rPr lang="en-US" dirty="0" err="1"/>
              <a:t>record.key</a:t>
            </a:r>
            <a:r>
              <a:rPr lang="en-US" dirty="0"/>
              <a:t>(), </a:t>
            </a:r>
            <a:r>
              <a:rPr lang="en-US" dirty="0" err="1"/>
              <a:t>record.value</a:t>
            </a:r>
            <a:r>
              <a:rPr lang="en-US" dirty="0"/>
              <a:t>()); </a:t>
            </a:r>
          </a:p>
          <a:p>
            <a:r>
              <a:rPr lang="en-US" dirty="0"/>
              <a:t>		</a:t>
            </a:r>
            <a:r>
              <a:rPr lang="en-US" dirty="0" err="1"/>
              <a:t>currentOffsets.put</a:t>
            </a:r>
            <a:r>
              <a:rPr lang="en-US" dirty="0"/>
              <a:t>(new </a:t>
            </a:r>
            <a:r>
              <a:rPr lang="en-US" dirty="0" err="1"/>
              <a:t>TopicPartition</a:t>
            </a:r>
            <a:r>
              <a:rPr lang="en-US" dirty="0"/>
              <a:t>(</a:t>
            </a:r>
            <a:r>
              <a:rPr lang="en-US" dirty="0" err="1"/>
              <a:t>record.topic</a:t>
            </a:r>
            <a:r>
              <a:rPr lang="en-US" dirty="0"/>
              <a:t>(), </a:t>
            </a:r>
            <a:r>
              <a:rPr lang="en-US" dirty="0" err="1"/>
              <a:t>record.partition</a:t>
            </a:r>
            <a:r>
              <a:rPr lang="en-US" dirty="0"/>
              <a:t>()), new </a:t>
            </a:r>
            <a:r>
              <a:rPr lang="en-US" dirty="0" err="1"/>
              <a:t>OffsetAndMetadata</a:t>
            </a:r>
            <a:r>
              <a:rPr lang="en-US" dirty="0"/>
              <a:t>(</a:t>
            </a:r>
            <a:r>
              <a:rPr lang="en-US" dirty="0" err="1"/>
              <a:t>record.offset</a:t>
            </a:r>
            <a:r>
              <a:rPr lang="en-US" dirty="0"/>
              <a:t>()+1, "no metadata")); </a:t>
            </a:r>
          </a:p>
          <a:p>
            <a:r>
              <a:rPr lang="en-US" dirty="0"/>
              <a:t>		if (count % 1000 == 0)  (1)</a:t>
            </a:r>
          </a:p>
          <a:p>
            <a:r>
              <a:rPr lang="en-US" dirty="0"/>
              <a:t>			</a:t>
            </a:r>
            <a:r>
              <a:rPr lang="en-US" dirty="0" err="1"/>
              <a:t>consumer.commitAsync</a:t>
            </a:r>
            <a:r>
              <a:rPr lang="en-US" dirty="0"/>
              <a:t>(</a:t>
            </a:r>
            <a:r>
              <a:rPr lang="en-US" dirty="0" err="1"/>
              <a:t>currentOffsets</a:t>
            </a:r>
            <a:r>
              <a:rPr lang="en-US" dirty="0"/>
              <a:t>, null);  (2)</a:t>
            </a:r>
          </a:p>
          <a:p>
            <a:r>
              <a:rPr lang="en-US" dirty="0"/>
              <a:t>		count++;</a:t>
            </a:r>
          </a:p>
          <a:p>
            <a:r>
              <a:rPr lang="en-US" dirty="0"/>
              <a:t>	}</a:t>
            </a:r>
          </a:p>
          <a:p>
            <a:r>
              <a:rPr lang="en-US" dirty="0"/>
              <a:t>}</a:t>
            </a:r>
          </a:p>
          <a:p>
            <a:endParaRPr lang="en-US" dirty="0"/>
          </a:p>
          <a:p>
            <a:endParaRPr lang="en-US" dirty="0"/>
          </a:p>
          <a:p>
            <a:r>
              <a:rPr lang="en-US" dirty="0"/>
              <a:t>(1) Here, we decide to commit current offsets every 1,000 records. In your </a:t>
            </a:r>
            <a:r>
              <a:rPr lang="en-US" dirty="0" err="1"/>
              <a:t>applica</a:t>
            </a:r>
            <a:r>
              <a:rPr lang="en-US" dirty="0"/>
              <a:t>‐ </a:t>
            </a:r>
            <a:r>
              <a:rPr lang="en-US" dirty="0" err="1"/>
              <a:t>tion</a:t>
            </a:r>
            <a:r>
              <a:rPr lang="en-US" dirty="0"/>
              <a:t>, you can commit based on time or perhaps content of the records</a:t>
            </a:r>
          </a:p>
          <a:p>
            <a:r>
              <a:rPr lang="en-US" dirty="0"/>
              <a:t>(2) I chose to call </a:t>
            </a:r>
            <a:r>
              <a:rPr lang="en-US" dirty="0" err="1"/>
              <a:t>commitAsync</a:t>
            </a:r>
            <a:r>
              <a:rPr lang="en-US" dirty="0"/>
              <a:t>(), but </a:t>
            </a:r>
            <a:r>
              <a:rPr lang="en-US" dirty="0" err="1"/>
              <a:t>commitSync</a:t>
            </a:r>
            <a:r>
              <a:rPr lang="en-US" dirty="0"/>
              <a:t>() is also completely valid here.</a:t>
            </a:r>
          </a:p>
        </p:txBody>
      </p:sp>
    </p:spTree>
    <p:extLst>
      <p:ext uri="{BB962C8B-B14F-4D97-AF65-F5344CB8AC3E}">
        <p14:creationId xmlns:p14="http://schemas.microsoft.com/office/powerpoint/2010/main" val="15118041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A92FDB-15FC-466B-9F6E-654526964A85}"/>
              </a:ext>
            </a:extLst>
          </p:cNvPr>
          <p:cNvSpPr txBox="1"/>
          <p:nvPr/>
        </p:nvSpPr>
        <p:spPr>
          <a:xfrm>
            <a:off x="2895600" y="672353"/>
            <a:ext cx="7100047" cy="369332"/>
          </a:xfrm>
          <a:prstGeom prst="rect">
            <a:avLst/>
          </a:prstGeom>
          <a:noFill/>
        </p:spPr>
        <p:txBody>
          <a:bodyPr wrap="square" rtlCol="0">
            <a:spAutoFit/>
          </a:bodyPr>
          <a:lstStyle/>
          <a:p>
            <a:pPr algn="ctr"/>
            <a:r>
              <a:rPr lang="en-US" dirty="0"/>
              <a:t>How Do We Exit the poll loop</a:t>
            </a:r>
          </a:p>
        </p:txBody>
      </p:sp>
      <p:sp>
        <p:nvSpPr>
          <p:cNvPr id="3" name="TextBox 2">
            <a:extLst>
              <a:ext uri="{FF2B5EF4-FFF2-40B4-BE49-F238E27FC236}">
                <a16:creationId xmlns:a16="http://schemas.microsoft.com/office/drawing/2014/main" id="{9307237A-FFED-4950-B6AE-7CC62F6445FF}"/>
              </a:ext>
            </a:extLst>
          </p:cNvPr>
          <p:cNvSpPr txBox="1"/>
          <p:nvPr/>
        </p:nvSpPr>
        <p:spPr>
          <a:xfrm>
            <a:off x="932329" y="1846730"/>
            <a:ext cx="9690847" cy="369332"/>
          </a:xfrm>
          <a:prstGeom prst="rect">
            <a:avLst/>
          </a:prstGeom>
          <a:noFill/>
        </p:spPr>
        <p:txBody>
          <a:bodyPr wrap="square" rtlCol="0">
            <a:spAutoFit/>
          </a:bodyPr>
          <a:lstStyle/>
          <a:p>
            <a:r>
              <a:rPr lang="en-US" dirty="0"/>
              <a:t>When you decide to exit the poll loop cleanly</a:t>
            </a:r>
          </a:p>
        </p:txBody>
      </p:sp>
      <p:sp>
        <p:nvSpPr>
          <p:cNvPr id="4" name="TextBox 3">
            <a:extLst>
              <a:ext uri="{FF2B5EF4-FFF2-40B4-BE49-F238E27FC236}">
                <a16:creationId xmlns:a16="http://schemas.microsoft.com/office/drawing/2014/main" id="{3638C9EC-89E5-4020-8858-2FC62B202117}"/>
              </a:ext>
            </a:extLst>
          </p:cNvPr>
          <p:cNvSpPr txBox="1"/>
          <p:nvPr/>
        </p:nvSpPr>
        <p:spPr>
          <a:xfrm>
            <a:off x="932329" y="2846294"/>
            <a:ext cx="8955741" cy="646331"/>
          </a:xfrm>
          <a:prstGeom prst="rect">
            <a:avLst/>
          </a:prstGeom>
          <a:noFill/>
        </p:spPr>
        <p:txBody>
          <a:bodyPr wrap="square" rtlCol="0">
            <a:spAutoFit/>
          </a:bodyPr>
          <a:lstStyle/>
          <a:p>
            <a:r>
              <a:rPr lang="en-US" dirty="0"/>
              <a:t>When you decide to exit the poll loop, you will need another thread to call con </a:t>
            </a:r>
            <a:r>
              <a:rPr lang="en-US" dirty="0" err="1"/>
              <a:t>sumer.wakeup</a:t>
            </a:r>
            <a:r>
              <a:rPr lang="en-US" dirty="0"/>
              <a:t>(): can be done from </a:t>
            </a:r>
            <a:r>
              <a:rPr lang="en-US" dirty="0" err="1"/>
              <a:t>ShutdownHook</a:t>
            </a:r>
            <a:endParaRPr lang="en-US" dirty="0"/>
          </a:p>
        </p:txBody>
      </p:sp>
      <p:sp>
        <p:nvSpPr>
          <p:cNvPr id="5" name="TextBox 4">
            <a:extLst>
              <a:ext uri="{FF2B5EF4-FFF2-40B4-BE49-F238E27FC236}">
                <a16:creationId xmlns:a16="http://schemas.microsoft.com/office/drawing/2014/main" id="{8F711DDD-7FB2-4958-B1AA-1797FD99F080}"/>
              </a:ext>
            </a:extLst>
          </p:cNvPr>
          <p:cNvSpPr txBox="1"/>
          <p:nvPr/>
        </p:nvSpPr>
        <p:spPr>
          <a:xfrm>
            <a:off x="905435" y="3938191"/>
            <a:ext cx="8982635" cy="369332"/>
          </a:xfrm>
          <a:prstGeom prst="rect">
            <a:avLst/>
          </a:prstGeom>
          <a:noFill/>
        </p:spPr>
        <p:txBody>
          <a:bodyPr wrap="square" rtlCol="0">
            <a:spAutoFit/>
          </a:bodyPr>
          <a:lstStyle/>
          <a:p>
            <a:r>
              <a:rPr lang="en-US" dirty="0"/>
              <a:t>Calling wakeup will cause poll() to exit with </a:t>
            </a:r>
            <a:r>
              <a:rPr lang="en-US" dirty="0" err="1"/>
              <a:t>WakeupException</a:t>
            </a:r>
            <a:endParaRPr lang="en-US" dirty="0"/>
          </a:p>
        </p:txBody>
      </p:sp>
      <p:sp>
        <p:nvSpPr>
          <p:cNvPr id="6" name="TextBox 5">
            <a:extLst>
              <a:ext uri="{FF2B5EF4-FFF2-40B4-BE49-F238E27FC236}">
                <a16:creationId xmlns:a16="http://schemas.microsoft.com/office/drawing/2014/main" id="{767CBB0C-837D-458A-BA3F-6D1FE5E243DA}"/>
              </a:ext>
            </a:extLst>
          </p:cNvPr>
          <p:cNvSpPr txBox="1"/>
          <p:nvPr/>
        </p:nvSpPr>
        <p:spPr>
          <a:xfrm>
            <a:off x="932328" y="5038165"/>
            <a:ext cx="9386047" cy="646331"/>
          </a:xfrm>
          <a:prstGeom prst="rect">
            <a:avLst/>
          </a:prstGeom>
          <a:noFill/>
        </p:spPr>
        <p:txBody>
          <a:bodyPr wrap="square" rtlCol="0">
            <a:spAutoFit/>
          </a:bodyPr>
          <a:lstStyle/>
          <a:p>
            <a:r>
              <a:rPr lang="en-US" dirty="0"/>
              <a:t>The </a:t>
            </a:r>
            <a:r>
              <a:rPr lang="en-US" dirty="0" err="1"/>
              <a:t>WakeupException</a:t>
            </a:r>
            <a:r>
              <a:rPr lang="en-US" dirty="0"/>
              <a:t> doesn’t need to be handled, but before exiting the thread, you must call </a:t>
            </a:r>
            <a:r>
              <a:rPr lang="en-US" dirty="0" err="1"/>
              <a:t>consumer.close</a:t>
            </a:r>
            <a:r>
              <a:rPr lang="en-US" dirty="0"/>
              <a:t>()</a:t>
            </a:r>
          </a:p>
        </p:txBody>
      </p:sp>
    </p:spTree>
    <p:extLst>
      <p:ext uri="{BB962C8B-B14F-4D97-AF65-F5344CB8AC3E}">
        <p14:creationId xmlns:p14="http://schemas.microsoft.com/office/powerpoint/2010/main" val="1693821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BE13CD-2447-4F0F-91ED-CA2089D44244}"/>
              </a:ext>
            </a:extLst>
          </p:cNvPr>
          <p:cNvPicPr>
            <a:picLocks noChangeAspect="1"/>
          </p:cNvPicPr>
          <p:nvPr/>
        </p:nvPicPr>
        <p:blipFill>
          <a:blip r:embed="rId2"/>
          <a:stretch>
            <a:fillRect/>
          </a:stretch>
        </p:blipFill>
        <p:spPr>
          <a:xfrm>
            <a:off x="1499546" y="417726"/>
            <a:ext cx="9192908" cy="3620005"/>
          </a:xfrm>
          <a:prstGeom prst="rect">
            <a:avLst/>
          </a:prstGeom>
        </p:spPr>
      </p:pic>
      <p:sp>
        <p:nvSpPr>
          <p:cNvPr id="2" name="TextBox 1">
            <a:extLst>
              <a:ext uri="{FF2B5EF4-FFF2-40B4-BE49-F238E27FC236}">
                <a16:creationId xmlns:a16="http://schemas.microsoft.com/office/drawing/2014/main" id="{7B3A6B48-39E6-4E13-B3C7-CD2790E67ACC}"/>
              </a:ext>
            </a:extLst>
          </p:cNvPr>
          <p:cNvSpPr txBox="1"/>
          <p:nvPr/>
        </p:nvSpPr>
        <p:spPr>
          <a:xfrm>
            <a:off x="304800" y="4814047"/>
            <a:ext cx="11627224" cy="923330"/>
          </a:xfrm>
          <a:prstGeom prst="rect">
            <a:avLst/>
          </a:prstGeom>
          <a:noFill/>
        </p:spPr>
        <p:txBody>
          <a:bodyPr wrap="square" rtlCol="0">
            <a:spAutoFit/>
          </a:bodyPr>
          <a:lstStyle/>
          <a:p>
            <a:r>
              <a:rPr lang="en-US" dirty="0"/>
              <a:t>The technical debt built up here is obvious, so you decide to pay some of it back. You set up a single application that receives metrics from all the applications out there, and provide a server to query those metrics for any system that needs them. This reduces the complexity of the architecture to something similar</a:t>
            </a:r>
          </a:p>
        </p:txBody>
      </p:sp>
    </p:spTree>
    <p:extLst>
      <p:ext uri="{BB962C8B-B14F-4D97-AF65-F5344CB8AC3E}">
        <p14:creationId xmlns:p14="http://schemas.microsoft.com/office/powerpoint/2010/main" val="22047724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3EAAA0-4458-452A-AAAE-2216899EC355}"/>
              </a:ext>
            </a:extLst>
          </p:cNvPr>
          <p:cNvSpPr txBox="1"/>
          <p:nvPr/>
        </p:nvSpPr>
        <p:spPr>
          <a:xfrm>
            <a:off x="1183341" y="977153"/>
            <a:ext cx="9117106" cy="646331"/>
          </a:xfrm>
          <a:prstGeom prst="rect">
            <a:avLst/>
          </a:prstGeom>
          <a:noFill/>
        </p:spPr>
        <p:txBody>
          <a:bodyPr wrap="square" rtlCol="0">
            <a:spAutoFit/>
          </a:bodyPr>
          <a:lstStyle/>
          <a:p>
            <a:r>
              <a:rPr lang="en-US" dirty="0"/>
              <a:t>Closing the consumer will commit off‐ sets if needed and will send the group coordinator a message that the consumer is leaving the group.</a:t>
            </a:r>
          </a:p>
        </p:txBody>
      </p:sp>
      <p:sp>
        <p:nvSpPr>
          <p:cNvPr id="3" name="TextBox 2">
            <a:extLst>
              <a:ext uri="{FF2B5EF4-FFF2-40B4-BE49-F238E27FC236}">
                <a16:creationId xmlns:a16="http://schemas.microsoft.com/office/drawing/2014/main" id="{1FBFEC16-A2EB-4EE7-9957-C4C9C96200AB}"/>
              </a:ext>
            </a:extLst>
          </p:cNvPr>
          <p:cNvSpPr txBox="1"/>
          <p:nvPr/>
        </p:nvSpPr>
        <p:spPr>
          <a:xfrm>
            <a:off x="1308847" y="2904565"/>
            <a:ext cx="8426824" cy="923330"/>
          </a:xfrm>
          <a:prstGeom prst="rect">
            <a:avLst/>
          </a:prstGeom>
          <a:noFill/>
        </p:spPr>
        <p:txBody>
          <a:bodyPr wrap="square" rtlCol="0">
            <a:spAutoFit/>
          </a:bodyPr>
          <a:lstStyle/>
          <a:p>
            <a:r>
              <a:rPr lang="en-US" dirty="0"/>
              <a:t>The consumer coordinator will trigger rebalancing immediately and you won’t need to wait for the session to time out before partitions from the con‐ </a:t>
            </a:r>
            <a:r>
              <a:rPr lang="en-US" dirty="0" err="1"/>
              <a:t>sumer</a:t>
            </a:r>
            <a:r>
              <a:rPr lang="en-US" dirty="0"/>
              <a:t> you are closing will be assigned to another consumer in the group.</a:t>
            </a:r>
          </a:p>
        </p:txBody>
      </p:sp>
    </p:spTree>
    <p:extLst>
      <p:ext uri="{BB962C8B-B14F-4D97-AF65-F5344CB8AC3E}">
        <p14:creationId xmlns:p14="http://schemas.microsoft.com/office/powerpoint/2010/main" val="3475433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2DB74E-F2C3-44BA-8B3E-A2F569260CAF}"/>
              </a:ext>
            </a:extLst>
          </p:cNvPr>
          <p:cNvSpPr txBox="1"/>
          <p:nvPr/>
        </p:nvSpPr>
        <p:spPr>
          <a:xfrm>
            <a:off x="1586753" y="591671"/>
            <a:ext cx="8238565" cy="369332"/>
          </a:xfrm>
          <a:prstGeom prst="rect">
            <a:avLst/>
          </a:prstGeom>
          <a:noFill/>
        </p:spPr>
        <p:txBody>
          <a:bodyPr wrap="square" rtlCol="0">
            <a:spAutoFit/>
          </a:bodyPr>
          <a:lstStyle/>
          <a:p>
            <a:pPr algn="ctr"/>
            <a:r>
              <a:rPr lang="fr-FR" dirty="0" err="1"/>
              <a:t>Shutdown</a:t>
            </a:r>
            <a:r>
              <a:rPr lang="fr-FR" dirty="0"/>
              <a:t> Hook</a:t>
            </a:r>
            <a:endParaRPr lang="en-US" dirty="0"/>
          </a:p>
        </p:txBody>
      </p:sp>
      <p:pic>
        <p:nvPicPr>
          <p:cNvPr id="5" name="Picture 4">
            <a:extLst>
              <a:ext uri="{FF2B5EF4-FFF2-40B4-BE49-F238E27FC236}">
                <a16:creationId xmlns:a16="http://schemas.microsoft.com/office/drawing/2014/main" id="{053A26B4-C9F5-4095-B852-5C4070D3912B}"/>
              </a:ext>
            </a:extLst>
          </p:cNvPr>
          <p:cNvPicPr>
            <a:picLocks noChangeAspect="1"/>
          </p:cNvPicPr>
          <p:nvPr/>
        </p:nvPicPr>
        <p:blipFill>
          <a:blip r:embed="rId2"/>
          <a:stretch>
            <a:fillRect/>
          </a:stretch>
        </p:blipFill>
        <p:spPr>
          <a:xfrm>
            <a:off x="2024197" y="2172876"/>
            <a:ext cx="10167803" cy="3229426"/>
          </a:xfrm>
          <a:prstGeom prst="rect">
            <a:avLst/>
          </a:prstGeom>
        </p:spPr>
      </p:pic>
    </p:spTree>
    <p:extLst>
      <p:ext uri="{BB962C8B-B14F-4D97-AF65-F5344CB8AC3E}">
        <p14:creationId xmlns:p14="http://schemas.microsoft.com/office/powerpoint/2010/main" val="41551691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E9D9F8-115A-4500-B688-231B810952BB}"/>
              </a:ext>
            </a:extLst>
          </p:cNvPr>
          <p:cNvPicPr>
            <a:picLocks noChangeAspect="1"/>
          </p:cNvPicPr>
          <p:nvPr/>
        </p:nvPicPr>
        <p:blipFill>
          <a:blip r:embed="rId2"/>
          <a:stretch>
            <a:fillRect/>
          </a:stretch>
        </p:blipFill>
        <p:spPr>
          <a:xfrm>
            <a:off x="709416" y="0"/>
            <a:ext cx="10773168" cy="6858000"/>
          </a:xfrm>
          <a:prstGeom prst="rect">
            <a:avLst/>
          </a:prstGeom>
        </p:spPr>
      </p:pic>
    </p:spTree>
    <p:extLst>
      <p:ext uri="{BB962C8B-B14F-4D97-AF65-F5344CB8AC3E}">
        <p14:creationId xmlns:p14="http://schemas.microsoft.com/office/powerpoint/2010/main" val="3467617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8C20AB-5E07-4F46-94D0-9346939C1203}"/>
              </a:ext>
            </a:extLst>
          </p:cNvPr>
          <p:cNvSpPr txBox="1"/>
          <p:nvPr/>
        </p:nvSpPr>
        <p:spPr>
          <a:xfrm>
            <a:off x="4948518" y="2572871"/>
            <a:ext cx="6185647" cy="369332"/>
          </a:xfrm>
          <a:prstGeom prst="rect">
            <a:avLst/>
          </a:prstGeom>
          <a:noFill/>
        </p:spPr>
        <p:txBody>
          <a:bodyPr wrap="square" rtlCol="0">
            <a:spAutoFit/>
          </a:bodyPr>
          <a:lstStyle/>
          <a:p>
            <a:r>
              <a:rPr lang="fr-FR" dirty="0" err="1"/>
              <a:t>Zookeper</a:t>
            </a:r>
            <a:endParaRPr lang="en-US" dirty="0"/>
          </a:p>
        </p:txBody>
      </p:sp>
    </p:spTree>
    <p:extLst>
      <p:ext uri="{BB962C8B-B14F-4D97-AF65-F5344CB8AC3E}">
        <p14:creationId xmlns:p14="http://schemas.microsoft.com/office/powerpoint/2010/main" val="16930338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C22116-65DB-4350-A126-B3D736021D69}"/>
              </a:ext>
            </a:extLst>
          </p:cNvPr>
          <p:cNvPicPr>
            <a:picLocks noChangeAspect="1"/>
          </p:cNvPicPr>
          <p:nvPr/>
        </p:nvPicPr>
        <p:blipFill>
          <a:blip r:embed="rId2"/>
          <a:stretch>
            <a:fillRect/>
          </a:stretch>
        </p:blipFill>
        <p:spPr>
          <a:xfrm>
            <a:off x="223018" y="18574"/>
            <a:ext cx="11745964" cy="6820852"/>
          </a:xfrm>
          <a:prstGeom prst="rect">
            <a:avLst/>
          </a:prstGeom>
        </p:spPr>
      </p:pic>
    </p:spTree>
    <p:extLst>
      <p:ext uri="{BB962C8B-B14F-4D97-AF65-F5344CB8AC3E}">
        <p14:creationId xmlns:p14="http://schemas.microsoft.com/office/powerpoint/2010/main" val="17520852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6E1AC0-C59C-42F9-854E-759DBBBF7C6F}"/>
              </a:ext>
            </a:extLst>
          </p:cNvPr>
          <p:cNvPicPr>
            <a:picLocks noChangeAspect="1"/>
          </p:cNvPicPr>
          <p:nvPr/>
        </p:nvPicPr>
        <p:blipFill>
          <a:blip r:embed="rId2"/>
          <a:stretch>
            <a:fillRect/>
          </a:stretch>
        </p:blipFill>
        <p:spPr>
          <a:xfrm>
            <a:off x="127754" y="85258"/>
            <a:ext cx="11936491" cy="6687483"/>
          </a:xfrm>
          <a:prstGeom prst="rect">
            <a:avLst/>
          </a:prstGeom>
        </p:spPr>
      </p:pic>
    </p:spTree>
    <p:extLst>
      <p:ext uri="{BB962C8B-B14F-4D97-AF65-F5344CB8AC3E}">
        <p14:creationId xmlns:p14="http://schemas.microsoft.com/office/powerpoint/2010/main" val="882928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76A8A5-80AD-42D4-AE74-EA2C734BA5B9}"/>
              </a:ext>
            </a:extLst>
          </p:cNvPr>
          <p:cNvSpPr txBox="1"/>
          <p:nvPr/>
        </p:nvSpPr>
        <p:spPr>
          <a:xfrm>
            <a:off x="2841812" y="2106706"/>
            <a:ext cx="7422776" cy="923330"/>
          </a:xfrm>
          <a:prstGeom prst="rect">
            <a:avLst/>
          </a:prstGeom>
          <a:noFill/>
        </p:spPr>
        <p:txBody>
          <a:bodyPr wrap="square" rtlCol="0">
            <a:spAutoFit/>
          </a:bodyPr>
          <a:lstStyle/>
          <a:p>
            <a:pPr algn="ctr"/>
            <a:r>
              <a:rPr lang="en-US" b="1" i="0" dirty="0">
                <a:solidFill>
                  <a:srgbClr val="0F0F0F"/>
                </a:solidFill>
                <a:effectLst/>
                <a:latin typeface="Roboto" panose="02000000000000000000" pitchFamily="2" charset="0"/>
              </a:rPr>
              <a:t>Security </a:t>
            </a:r>
          </a:p>
          <a:p>
            <a:pPr algn="ctr"/>
            <a:r>
              <a:rPr lang="en-US" b="1" i="0" dirty="0">
                <a:solidFill>
                  <a:srgbClr val="0F0F0F"/>
                </a:solidFill>
                <a:effectLst/>
                <a:latin typeface="Roboto" panose="02000000000000000000" pitchFamily="2" charset="0"/>
              </a:rPr>
              <a:t> in Apache Kafka</a:t>
            </a:r>
          </a:p>
          <a:p>
            <a:pPr algn="ctr"/>
            <a:endParaRPr lang="en-US" dirty="0"/>
          </a:p>
        </p:txBody>
      </p:sp>
    </p:spTree>
    <p:extLst>
      <p:ext uri="{BB962C8B-B14F-4D97-AF65-F5344CB8AC3E}">
        <p14:creationId xmlns:p14="http://schemas.microsoft.com/office/powerpoint/2010/main" val="14004799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4326A-52D3-43D6-9796-BE9AD43FA6F4}"/>
              </a:ext>
            </a:extLst>
          </p:cNvPr>
          <p:cNvPicPr>
            <a:picLocks noChangeAspect="1"/>
          </p:cNvPicPr>
          <p:nvPr/>
        </p:nvPicPr>
        <p:blipFill>
          <a:blip r:embed="rId2"/>
          <a:stretch>
            <a:fillRect/>
          </a:stretch>
        </p:blipFill>
        <p:spPr>
          <a:xfrm>
            <a:off x="265886" y="32863"/>
            <a:ext cx="11660227" cy="6792273"/>
          </a:xfrm>
          <a:prstGeom prst="rect">
            <a:avLst/>
          </a:prstGeom>
        </p:spPr>
      </p:pic>
    </p:spTree>
    <p:extLst>
      <p:ext uri="{BB962C8B-B14F-4D97-AF65-F5344CB8AC3E}">
        <p14:creationId xmlns:p14="http://schemas.microsoft.com/office/powerpoint/2010/main" val="6790103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04E9D4-F51F-4246-8F4C-2422DE49E495}"/>
              </a:ext>
            </a:extLst>
          </p:cNvPr>
          <p:cNvPicPr>
            <a:picLocks noChangeAspect="1"/>
          </p:cNvPicPr>
          <p:nvPr/>
        </p:nvPicPr>
        <p:blipFill>
          <a:blip r:embed="rId2"/>
          <a:stretch>
            <a:fillRect/>
          </a:stretch>
        </p:blipFill>
        <p:spPr>
          <a:xfrm>
            <a:off x="203965" y="156706"/>
            <a:ext cx="11784070" cy="6544588"/>
          </a:xfrm>
          <a:prstGeom prst="rect">
            <a:avLst/>
          </a:prstGeom>
        </p:spPr>
      </p:pic>
    </p:spTree>
    <p:extLst>
      <p:ext uri="{BB962C8B-B14F-4D97-AF65-F5344CB8AC3E}">
        <p14:creationId xmlns:p14="http://schemas.microsoft.com/office/powerpoint/2010/main" val="24049713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A96AF9-0671-4AEC-87FD-D80594F5B215}"/>
              </a:ext>
            </a:extLst>
          </p:cNvPr>
          <p:cNvPicPr>
            <a:picLocks noChangeAspect="1"/>
          </p:cNvPicPr>
          <p:nvPr/>
        </p:nvPicPr>
        <p:blipFill>
          <a:blip r:embed="rId2"/>
          <a:stretch>
            <a:fillRect/>
          </a:stretch>
        </p:blipFill>
        <p:spPr>
          <a:xfrm>
            <a:off x="313518" y="256732"/>
            <a:ext cx="11564964" cy="6344535"/>
          </a:xfrm>
          <a:prstGeom prst="rect">
            <a:avLst/>
          </a:prstGeom>
        </p:spPr>
      </p:pic>
    </p:spTree>
    <p:extLst>
      <p:ext uri="{BB962C8B-B14F-4D97-AF65-F5344CB8AC3E}">
        <p14:creationId xmlns:p14="http://schemas.microsoft.com/office/powerpoint/2010/main" val="3344026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63180F-5A8D-46C4-A5E8-AE33652DB878}"/>
              </a:ext>
            </a:extLst>
          </p:cNvPr>
          <p:cNvPicPr>
            <a:picLocks noChangeAspect="1"/>
          </p:cNvPicPr>
          <p:nvPr/>
        </p:nvPicPr>
        <p:blipFill>
          <a:blip r:embed="rId2"/>
          <a:stretch>
            <a:fillRect/>
          </a:stretch>
        </p:blipFill>
        <p:spPr>
          <a:xfrm>
            <a:off x="1632784" y="0"/>
            <a:ext cx="8926431" cy="6858000"/>
          </a:xfrm>
          <a:prstGeom prst="rect">
            <a:avLst/>
          </a:prstGeom>
        </p:spPr>
      </p:pic>
    </p:spTree>
    <p:extLst>
      <p:ext uri="{BB962C8B-B14F-4D97-AF65-F5344CB8AC3E}">
        <p14:creationId xmlns:p14="http://schemas.microsoft.com/office/powerpoint/2010/main" val="29774487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9EBD59-6912-40BF-BF45-998539F71BDE}"/>
              </a:ext>
            </a:extLst>
          </p:cNvPr>
          <p:cNvPicPr>
            <a:picLocks noChangeAspect="1"/>
          </p:cNvPicPr>
          <p:nvPr/>
        </p:nvPicPr>
        <p:blipFill>
          <a:blip r:embed="rId2"/>
          <a:stretch>
            <a:fillRect/>
          </a:stretch>
        </p:blipFill>
        <p:spPr>
          <a:xfrm>
            <a:off x="251597" y="66205"/>
            <a:ext cx="11688806" cy="6725589"/>
          </a:xfrm>
          <a:prstGeom prst="rect">
            <a:avLst/>
          </a:prstGeom>
        </p:spPr>
      </p:pic>
    </p:spTree>
    <p:extLst>
      <p:ext uri="{BB962C8B-B14F-4D97-AF65-F5344CB8AC3E}">
        <p14:creationId xmlns:p14="http://schemas.microsoft.com/office/powerpoint/2010/main" val="18075943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B886A-6185-4578-B9A2-8DA7C879D16A}"/>
              </a:ext>
            </a:extLst>
          </p:cNvPr>
          <p:cNvPicPr>
            <a:picLocks noChangeAspect="1"/>
          </p:cNvPicPr>
          <p:nvPr/>
        </p:nvPicPr>
        <p:blipFill>
          <a:blip r:embed="rId2"/>
          <a:stretch>
            <a:fillRect/>
          </a:stretch>
        </p:blipFill>
        <p:spPr>
          <a:xfrm>
            <a:off x="223018" y="156706"/>
            <a:ext cx="11745964" cy="6544588"/>
          </a:xfrm>
          <a:prstGeom prst="rect">
            <a:avLst/>
          </a:prstGeom>
        </p:spPr>
      </p:pic>
    </p:spTree>
    <p:extLst>
      <p:ext uri="{BB962C8B-B14F-4D97-AF65-F5344CB8AC3E}">
        <p14:creationId xmlns:p14="http://schemas.microsoft.com/office/powerpoint/2010/main" val="26280440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6C29F-AE64-4D07-93BB-CBF58314D350}"/>
              </a:ext>
            </a:extLst>
          </p:cNvPr>
          <p:cNvSpPr txBox="1"/>
          <p:nvPr/>
        </p:nvSpPr>
        <p:spPr>
          <a:xfrm>
            <a:off x="4589929" y="2743200"/>
            <a:ext cx="6815839" cy="369332"/>
          </a:xfrm>
          <a:prstGeom prst="rect">
            <a:avLst/>
          </a:prstGeom>
          <a:noFill/>
        </p:spPr>
        <p:txBody>
          <a:bodyPr wrap="square" rtlCol="0">
            <a:spAutoFit/>
          </a:bodyPr>
          <a:lstStyle/>
          <a:p>
            <a:r>
              <a:rPr lang="fr-FR" dirty="0" err="1"/>
              <a:t>Demo</a:t>
            </a:r>
            <a:r>
              <a:rPr lang="fr-FR" dirty="0"/>
              <a:t> (</a:t>
            </a:r>
            <a:r>
              <a:rPr lang="fr-FR" dirty="0" err="1"/>
              <a:t>Examples</a:t>
            </a:r>
            <a:r>
              <a:rPr lang="fr-FR" dirty="0"/>
              <a:t>)</a:t>
            </a:r>
            <a:endParaRPr lang="en-US" dirty="0"/>
          </a:p>
        </p:txBody>
      </p:sp>
    </p:spTree>
    <p:extLst>
      <p:ext uri="{BB962C8B-B14F-4D97-AF65-F5344CB8AC3E}">
        <p14:creationId xmlns:p14="http://schemas.microsoft.com/office/powerpoint/2010/main" val="17497956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F171E9-CE37-4B86-87E5-AE7D249B840E}"/>
              </a:ext>
            </a:extLst>
          </p:cNvPr>
          <p:cNvPicPr>
            <a:picLocks noChangeAspect="1"/>
          </p:cNvPicPr>
          <p:nvPr/>
        </p:nvPicPr>
        <p:blipFill>
          <a:blip r:embed="rId2"/>
          <a:stretch>
            <a:fillRect/>
          </a:stretch>
        </p:blipFill>
        <p:spPr>
          <a:xfrm>
            <a:off x="122991" y="99548"/>
            <a:ext cx="11946017" cy="6658904"/>
          </a:xfrm>
          <a:prstGeom prst="rect">
            <a:avLst/>
          </a:prstGeom>
        </p:spPr>
      </p:pic>
    </p:spTree>
    <p:extLst>
      <p:ext uri="{BB962C8B-B14F-4D97-AF65-F5344CB8AC3E}">
        <p14:creationId xmlns:p14="http://schemas.microsoft.com/office/powerpoint/2010/main" val="39024401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F10D0D-2E8D-44CE-AA1E-D583E5F9D0E4}"/>
              </a:ext>
            </a:extLst>
          </p:cNvPr>
          <p:cNvPicPr>
            <a:picLocks noChangeAspect="1"/>
          </p:cNvPicPr>
          <p:nvPr/>
        </p:nvPicPr>
        <p:blipFill>
          <a:blip r:embed="rId2"/>
          <a:stretch>
            <a:fillRect/>
          </a:stretch>
        </p:blipFill>
        <p:spPr>
          <a:xfrm>
            <a:off x="161097" y="61442"/>
            <a:ext cx="11869806" cy="6735115"/>
          </a:xfrm>
          <a:prstGeom prst="rect">
            <a:avLst/>
          </a:prstGeom>
        </p:spPr>
      </p:pic>
    </p:spTree>
    <p:extLst>
      <p:ext uri="{BB962C8B-B14F-4D97-AF65-F5344CB8AC3E}">
        <p14:creationId xmlns:p14="http://schemas.microsoft.com/office/powerpoint/2010/main" val="7754287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12B96E-CEA3-4091-AE9D-72530DCDC6AE}"/>
              </a:ext>
            </a:extLst>
          </p:cNvPr>
          <p:cNvSpPr txBox="1"/>
          <p:nvPr/>
        </p:nvSpPr>
        <p:spPr>
          <a:xfrm>
            <a:off x="5316070" y="2734235"/>
            <a:ext cx="6239436" cy="369332"/>
          </a:xfrm>
          <a:prstGeom prst="rect">
            <a:avLst/>
          </a:prstGeom>
          <a:noFill/>
        </p:spPr>
        <p:txBody>
          <a:bodyPr wrap="square" rtlCol="0">
            <a:spAutoFit/>
          </a:bodyPr>
          <a:lstStyle/>
          <a:p>
            <a:r>
              <a:rPr lang="fr-FR" dirty="0"/>
              <a:t>Code source</a:t>
            </a:r>
            <a:endParaRPr lang="en-US" dirty="0"/>
          </a:p>
        </p:txBody>
      </p:sp>
    </p:spTree>
    <p:extLst>
      <p:ext uri="{BB962C8B-B14F-4D97-AF65-F5344CB8AC3E}">
        <p14:creationId xmlns:p14="http://schemas.microsoft.com/office/powerpoint/2010/main" val="19114285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82B76A-6149-4352-90A6-E326353AD203}"/>
              </a:ext>
            </a:extLst>
          </p:cNvPr>
          <p:cNvPicPr>
            <a:picLocks noChangeAspect="1"/>
          </p:cNvPicPr>
          <p:nvPr/>
        </p:nvPicPr>
        <p:blipFill>
          <a:blip r:embed="rId2"/>
          <a:stretch>
            <a:fillRect/>
          </a:stretch>
        </p:blipFill>
        <p:spPr>
          <a:xfrm>
            <a:off x="127754" y="66205"/>
            <a:ext cx="11936491" cy="6725589"/>
          </a:xfrm>
          <a:prstGeom prst="rect">
            <a:avLst/>
          </a:prstGeom>
        </p:spPr>
      </p:pic>
    </p:spTree>
    <p:extLst>
      <p:ext uri="{BB962C8B-B14F-4D97-AF65-F5344CB8AC3E}">
        <p14:creationId xmlns:p14="http://schemas.microsoft.com/office/powerpoint/2010/main" val="39278168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FF431C-4AC0-47D5-8A71-340CCAAA474E}"/>
              </a:ext>
            </a:extLst>
          </p:cNvPr>
          <p:cNvPicPr>
            <a:picLocks noChangeAspect="1"/>
          </p:cNvPicPr>
          <p:nvPr/>
        </p:nvPicPr>
        <p:blipFill>
          <a:blip r:embed="rId2"/>
          <a:stretch>
            <a:fillRect/>
          </a:stretch>
        </p:blipFill>
        <p:spPr>
          <a:xfrm>
            <a:off x="146807" y="56679"/>
            <a:ext cx="11898385" cy="6744641"/>
          </a:xfrm>
          <a:prstGeom prst="rect">
            <a:avLst/>
          </a:prstGeom>
        </p:spPr>
      </p:pic>
      <p:sp>
        <p:nvSpPr>
          <p:cNvPr id="4" name="TextBox 3">
            <a:extLst>
              <a:ext uri="{FF2B5EF4-FFF2-40B4-BE49-F238E27FC236}">
                <a16:creationId xmlns:a16="http://schemas.microsoft.com/office/drawing/2014/main" id="{921D3657-94CA-49A5-9EAB-2A2A564425ED}"/>
              </a:ext>
            </a:extLst>
          </p:cNvPr>
          <p:cNvSpPr txBox="1"/>
          <p:nvPr/>
        </p:nvSpPr>
        <p:spPr>
          <a:xfrm>
            <a:off x="5818095" y="1585641"/>
            <a:ext cx="3657600" cy="369332"/>
          </a:xfrm>
          <a:prstGeom prst="rect">
            <a:avLst/>
          </a:prstGeom>
          <a:noFill/>
        </p:spPr>
        <p:txBody>
          <a:bodyPr wrap="square" rtlCol="0">
            <a:spAutoFit/>
          </a:bodyPr>
          <a:lstStyle/>
          <a:p>
            <a:r>
              <a:rPr lang="fr-FR" dirty="0" err="1"/>
              <a:t>Random</a:t>
            </a:r>
            <a:r>
              <a:rPr lang="fr-FR" dirty="0"/>
              <a:t> Partitions !</a:t>
            </a:r>
            <a:endParaRPr lang="en-US" dirty="0"/>
          </a:p>
        </p:txBody>
      </p:sp>
    </p:spTree>
    <p:extLst>
      <p:ext uri="{BB962C8B-B14F-4D97-AF65-F5344CB8AC3E}">
        <p14:creationId xmlns:p14="http://schemas.microsoft.com/office/powerpoint/2010/main" val="10920601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F471D-EB7A-4FBB-97A3-7170F21F02BF}"/>
              </a:ext>
            </a:extLst>
          </p:cNvPr>
          <p:cNvPicPr>
            <a:picLocks noChangeAspect="1"/>
          </p:cNvPicPr>
          <p:nvPr/>
        </p:nvPicPr>
        <p:blipFill>
          <a:blip r:embed="rId2"/>
          <a:stretch>
            <a:fillRect/>
          </a:stretch>
        </p:blipFill>
        <p:spPr>
          <a:xfrm>
            <a:off x="223018" y="37626"/>
            <a:ext cx="11745964" cy="6782747"/>
          </a:xfrm>
          <a:prstGeom prst="rect">
            <a:avLst/>
          </a:prstGeom>
        </p:spPr>
      </p:pic>
    </p:spTree>
    <p:extLst>
      <p:ext uri="{BB962C8B-B14F-4D97-AF65-F5344CB8AC3E}">
        <p14:creationId xmlns:p14="http://schemas.microsoft.com/office/powerpoint/2010/main" val="26760487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A0BC5B-41E4-414B-BF11-98C0556F0C9D}"/>
              </a:ext>
            </a:extLst>
          </p:cNvPr>
          <p:cNvSpPr txBox="1"/>
          <p:nvPr/>
        </p:nvSpPr>
        <p:spPr>
          <a:xfrm>
            <a:off x="3567952" y="2949388"/>
            <a:ext cx="6302189" cy="369332"/>
          </a:xfrm>
          <a:prstGeom prst="rect">
            <a:avLst/>
          </a:prstGeom>
          <a:noFill/>
        </p:spPr>
        <p:txBody>
          <a:bodyPr wrap="square" rtlCol="0">
            <a:spAutoFit/>
          </a:bodyPr>
          <a:lstStyle/>
          <a:p>
            <a:pPr algn="ctr"/>
            <a:r>
              <a:rPr lang="fr-FR" dirty="0" err="1"/>
              <a:t>Demo</a:t>
            </a:r>
            <a:r>
              <a:rPr lang="fr-FR" dirty="0"/>
              <a:t> </a:t>
            </a:r>
            <a:r>
              <a:rPr lang="fr-FR" dirty="0" err="1"/>
              <a:t>with</a:t>
            </a:r>
            <a:r>
              <a:rPr lang="fr-FR" dirty="0"/>
              <a:t> Code source</a:t>
            </a:r>
            <a:endParaRPr lang="en-US" dirty="0"/>
          </a:p>
        </p:txBody>
      </p:sp>
    </p:spTree>
    <p:extLst>
      <p:ext uri="{BB962C8B-B14F-4D97-AF65-F5344CB8AC3E}">
        <p14:creationId xmlns:p14="http://schemas.microsoft.com/office/powerpoint/2010/main" val="3103462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3CE613-CA27-4D4D-8D46-DEAB40D5E617}"/>
              </a:ext>
            </a:extLst>
          </p:cNvPr>
          <p:cNvPicPr>
            <a:picLocks noChangeAspect="1"/>
          </p:cNvPicPr>
          <p:nvPr/>
        </p:nvPicPr>
        <p:blipFill>
          <a:blip r:embed="rId2"/>
          <a:stretch>
            <a:fillRect/>
          </a:stretch>
        </p:blipFill>
        <p:spPr>
          <a:xfrm>
            <a:off x="94412" y="85258"/>
            <a:ext cx="12003175" cy="6687483"/>
          </a:xfrm>
          <a:prstGeom prst="rect">
            <a:avLst/>
          </a:prstGeom>
        </p:spPr>
      </p:pic>
    </p:spTree>
    <p:extLst>
      <p:ext uri="{BB962C8B-B14F-4D97-AF65-F5344CB8AC3E}">
        <p14:creationId xmlns:p14="http://schemas.microsoft.com/office/powerpoint/2010/main" val="18975158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D7761A-F8B8-49FB-ABFC-C6A3FC550E49}"/>
              </a:ext>
            </a:extLst>
          </p:cNvPr>
          <p:cNvPicPr>
            <a:picLocks noChangeAspect="1"/>
          </p:cNvPicPr>
          <p:nvPr/>
        </p:nvPicPr>
        <p:blipFill>
          <a:blip r:embed="rId2"/>
          <a:stretch>
            <a:fillRect/>
          </a:stretch>
        </p:blipFill>
        <p:spPr>
          <a:xfrm>
            <a:off x="132518" y="28100"/>
            <a:ext cx="11926964" cy="6801799"/>
          </a:xfrm>
          <a:prstGeom prst="rect">
            <a:avLst/>
          </a:prstGeom>
        </p:spPr>
      </p:pic>
    </p:spTree>
    <p:extLst>
      <p:ext uri="{BB962C8B-B14F-4D97-AF65-F5344CB8AC3E}">
        <p14:creationId xmlns:p14="http://schemas.microsoft.com/office/powerpoint/2010/main" val="1450858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A94718-7919-4CB4-9A8B-9901AD2413C4}"/>
              </a:ext>
            </a:extLst>
          </p:cNvPr>
          <p:cNvPicPr>
            <a:picLocks noChangeAspect="1"/>
          </p:cNvPicPr>
          <p:nvPr/>
        </p:nvPicPr>
        <p:blipFill>
          <a:blip r:embed="rId2"/>
          <a:stretch>
            <a:fillRect/>
          </a:stretch>
        </p:blipFill>
        <p:spPr>
          <a:xfrm>
            <a:off x="51544" y="80495"/>
            <a:ext cx="12088912" cy="6697010"/>
          </a:xfrm>
          <a:prstGeom prst="rect">
            <a:avLst/>
          </a:prstGeom>
        </p:spPr>
      </p:pic>
    </p:spTree>
    <p:extLst>
      <p:ext uri="{BB962C8B-B14F-4D97-AF65-F5344CB8AC3E}">
        <p14:creationId xmlns:p14="http://schemas.microsoft.com/office/powerpoint/2010/main" val="21747867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EB2CD-85C8-4358-B64B-B7CC2763F9A8}"/>
              </a:ext>
            </a:extLst>
          </p:cNvPr>
          <p:cNvPicPr>
            <a:picLocks noChangeAspect="1"/>
          </p:cNvPicPr>
          <p:nvPr/>
        </p:nvPicPr>
        <p:blipFill>
          <a:blip r:embed="rId2"/>
          <a:stretch>
            <a:fillRect/>
          </a:stretch>
        </p:blipFill>
        <p:spPr>
          <a:xfrm>
            <a:off x="122991" y="56679"/>
            <a:ext cx="11946017" cy="6744641"/>
          </a:xfrm>
          <a:prstGeom prst="rect">
            <a:avLst/>
          </a:prstGeom>
        </p:spPr>
      </p:pic>
    </p:spTree>
    <p:extLst>
      <p:ext uri="{BB962C8B-B14F-4D97-AF65-F5344CB8AC3E}">
        <p14:creationId xmlns:p14="http://schemas.microsoft.com/office/powerpoint/2010/main" val="33061140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8C2C7C-8130-470B-BB5F-DFB343276050}"/>
              </a:ext>
            </a:extLst>
          </p:cNvPr>
          <p:cNvPicPr>
            <a:picLocks noChangeAspect="1"/>
          </p:cNvPicPr>
          <p:nvPr/>
        </p:nvPicPr>
        <p:blipFill>
          <a:blip r:embed="rId2"/>
          <a:stretch>
            <a:fillRect/>
          </a:stretch>
        </p:blipFill>
        <p:spPr>
          <a:xfrm>
            <a:off x="122991" y="70969"/>
            <a:ext cx="11946017" cy="6716062"/>
          </a:xfrm>
          <a:prstGeom prst="rect">
            <a:avLst/>
          </a:prstGeom>
        </p:spPr>
      </p:pic>
    </p:spTree>
    <p:extLst>
      <p:ext uri="{BB962C8B-B14F-4D97-AF65-F5344CB8AC3E}">
        <p14:creationId xmlns:p14="http://schemas.microsoft.com/office/powerpoint/2010/main" val="7222618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637EF6-331F-4086-8D33-3435E15F7A6D}"/>
              </a:ext>
            </a:extLst>
          </p:cNvPr>
          <p:cNvPicPr>
            <a:picLocks noChangeAspect="1"/>
          </p:cNvPicPr>
          <p:nvPr/>
        </p:nvPicPr>
        <p:blipFill>
          <a:blip r:embed="rId2"/>
          <a:stretch>
            <a:fillRect/>
          </a:stretch>
        </p:blipFill>
        <p:spPr>
          <a:xfrm>
            <a:off x="175386" y="28100"/>
            <a:ext cx="11841227" cy="6801799"/>
          </a:xfrm>
          <a:prstGeom prst="rect">
            <a:avLst/>
          </a:prstGeom>
        </p:spPr>
      </p:pic>
    </p:spTree>
    <p:extLst>
      <p:ext uri="{BB962C8B-B14F-4D97-AF65-F5344CB8AC3E}">
        <p14:creationId xmlns:p14="http://schemas.microsoft.com/office/powerpoint/2010/main" val="41818702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C7D722-611F-4873-A462-602C286DFC44}"/>
              </a:ext>
            </a:extLst>
          </p:cNvPr>
          <p:cNvPicPr>
            <a:picLocks noChangeAspect="1"/>
          </p:cNvPicPr>
          <p:nvPr/>
        </p:nvPicPr>
        <p:blipFill>
          <a:blip r:embed="rId2"/>
          <a:stretch>
            <a:fillRect/>
          </a:stretch>
        </p:blipFill>
        <p:spPr>
          <a:xfrm>
            <a:off x="94412" y="61442"/>
            <a:ext cx="12003175" cy="6735115"/>
          </a:xfrm>
          <a:prstGeom prst="rect">
            <a:avLst/>
          </a:prstGeom>
        </p:spPr>
      </p:pic>
    </p:spTree>
    <p:extLst>
      <p:ext uri="{BB962C8B-B14F-4D97-AF65-F5344CB8AC3E}">
        <p14:creationId xmlns:p14="http://schemas.microsoft.com/office/powerpoint/2010/main" val="1079683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8FFC7B-C8EE-4EE1-8A58-B5243EE43383}"/>
              </a:ext>
            </a:extLst>
          </p:cNvPr>
          <p:cNvPicPr>
            <a:picLocks noChangeAspect="1"/>
          </p:cNvPicPr>
          <p:nvPr/>
        </p:nvPicPr>
        <p:blipFill>
          <a:blip r:embed="rId2"/>
          <a:stretch>
            <a:fillRect/>
          </a:stretch>
        </p:blipFill>
        <p:spPr>
          <a:xfrm>
            <a:off x="142044" y="66205"/>
            <a:ext cx="11907912" cy="6725589"/>
          </a:xfrm>
          <a:prstGeom prst="rect">
            <a:avLst/>
          </a:prstGeom>
        </p:spPr>
      </p:pic>
    </p:spTree>
    <p:extLst>
      <p:ext uri="{BB962C8B-B14F-4D97-AF65-F5344CB8AC3E}">
        <p14:creationId xmlns:p14="http://schemas.microsoft.com/office/powerpoint/2010/main" val="12497566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B08702-272C-4DCF-A8C5-606E919E4684}"/>
              </a:ext>
            </a:extLst>
          </p:cNvPr>
          <p:cNvPicPr>
            <a:picLocks noChangeAspect="1"/>
          </p:cNvPicPr>
          <p:nvPr/>
        </p:nvPicPr>
        <p:blipFill>
          <a:blip r:embed="rId2"/>
          <a:stretch>
            <a:fillRect/>
          </a:stretch>
        </p:blipFill>
        <p:spPr>
          <a:xfrm>
            <a:off x="103939" y="51916"/>
            <a:ext cx="11984122" cy="6754168"/>
          </a:xfrm>
          <a:prstGeom prst="rect">
            <a:avLst/>
          </a:prstGeom>
        </p:spPr>
      </p:pic>
    </p:spTree>
    <p:extLst>
      <p:ext uri="{BB962C8B-B14F-4D97-AF65-F5344CB8AC3E}">
        <p14:creationId xmlns:p14="http://schemas.microsoft.com/office/powerpoint/2010/main" val="35442909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D38A8-2A6B-420E-8864-600DA8B6416E}"/>
              </a:ext>
            </a:extLst>
          </p:cNvPr>
          <p:cNvPicPr>
            <a:picLocks noChangeAspect="1"/>
          </p:cNvPicPr>
          <p:nvPr/>
        </p:nvPicPr>
        <p:blipFill>
          <a:blip r:embed="rId2"/>
          <a:stretch>
            <a:fillRect/>
          </a:stretch>
        </p:blipFill>
        <p:spPr>
          <a:xfrm>
            <a:off x="103939" y="47153"/>
            <a:ext cx="11984122" cy="6763694"/>
          </a:xfrm>
          <a:prstGeom prst="rect">
            <a:avLst/>
          </a:prstGeom>
        </p:spPr>
      </p:pic>
    </p:spTree>
    <p:extLst>
      <p:ext uri="{BB962C8B-B14F-4D97-AF65-F5344CB8AC3E}">
        <p14:creationId xmlns:p14="http://schemas.microsoft.com/office/powerpoint/2010/main" val="3765561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2A7E3-D148-4E73-BF67-481A3F45C063}"/>
              </a:ext>
            </a:extLst>
          </p:cNvPr>
          <p:cNvPicPr>
            <a:picLocks noChangeAspect="1"/>
          </p:cNvPicPr>
          <p:nvPr/>
        </p:nvPicPr>
        <p:blipFill>
          <a:blip r:embed="rId2"/>
          <a:stretch>
            <a:fillRect/>
          </a:stretch>
        </p:blipFill>
        <p:spPr>
          <a:xfrm>
            <a:off x="303991" y="146618"/>
            <a:ext cx="11584017" cy="6582694"/>
          </a:xfrm>
          <a:prstGeom prst="rect">
            <a:avLst/>
          </a:prstGeom>
        </p:spPr>
      </p:pic>
    </p:spTree>
    <p:extLst>
      <p:ext uri="{BB962C8B-B14F-4D97-AF65-F5344CB8AC3E}">
        <p14:creationId xmlns:p14="http://schemas.microsoft.com/office/powerpoint/2010/main" val="3768761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8038CE-7776-41B8-8FFB-757FDE351841}"/>
              </a:ext>
            </a:extLst>
          </p:cNvPr>
          <p:cNvSpPr txBox="1"/>
          <p:nvPr/>
        </p:nvSpPr>
        <p:spPr>
          <a:xfrm>
            <a:off x="2303929" y="1398495"/>
            <a:ext cx="8148918" cy="2308324"/>
          </a:xfrm>
          <a:prstGeom prst="rect">
            <a:avLst/>
          </a:prstGeom>
          <a:noFill/>
        </p:spPr>
        <p:txBody>
          <a:bodyPr wrap="square" rtlCol="0">
            <a:spAutoFit/>
          </a:bodyPr>
          <a:lstStyle/>
          <a:p>
            <a:r>
              <a:rPr lang="en-US" dirty="0"/>
              <a:t>Apache Kafka is a publish/subscribe messaging system designed to solve this prob‐ </a:t>
            </a:r>
            <a:r>
              <a:rPr lang="en-US" dirty="0" err="1"/>
              <a:t>lem</a:t>
            </a:r>
            <a:r>
              <a:rPr lang="en-US" dirty="0"/>
              <a:t>. It is often described as a “distributed commit log” or more recently as a “</a:t>
            </a:r>
            <a:r>
              <a:rPr lang="en-US" dirty="0" err="1"/>
              <a:t>distrib</a:t>
            </a:r>
            <a:r>
              <a:rPr lang="en-US" dirty="0"/>
              <a:t>‐ </a:t>
            </a:r>
            <a:r>
              <a:rPr lang="en-US" dirty="0" err="1"/>
              <a:t>uting</a:t>
            </a:r>
            <a:r>
              <a:rPr lang="en-US" dirty="0"/>
              <a:t> streaming platform.” A filesystem or database commit log is designed to provide a durable record of all transactions so that they can be replayed to </a:t>
            </a:r>
            <a:r>
              <a:rPr lang="en-US" dirty="0" err="1"/>
              <a:t>consis</a:t>
            </a:r>
            <a:r>
              <a:rPr lang="en-US" dirty="0"/>
              <a:t>‐ </a:t>
            </a:r>
            <a:r>
              <a:rPr lang="en-US" dirty="0" err="1"/>
              <a:t>tently</a:t>
            </a:r>
            <a:r>
              <a:rPr lang="en-US" dirty="0"/>
              <a:t> build the state of a system. Similarly, data within Kafka is stored durably, in order, and can be read deterministically. In addition, the data can be distributed within the system to provide additional protections against failures, as well as </a:t>
            </a:r>
            <a:r>
              <a:rPr lang="en-US" dirty="0" err="1"/>
              <a:t>signifi</a:t>
            </a:r>
            <a:r>
              <a:rPr lang="en-US" dirty="0"/>
              <a:t>‐ cant opportunities for scaling performance.</a:t>
            </a:r>
          </a:p>
        </p:txBody>
      </p:sp>
    </p:spTree>
    <p:extLst>
      <p:ext uri="{BB962C8B-B14F-4D97-AF65-F5344CB8AC3E}">
        <p14:creationId xmlns:p14="http://schemas.microsoft.com/office/powerpoint/2010/main" val="2965371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12FB2D-88B9-4B44-8B2F-76FDC962034E}"/>
              </a:ext>
            </a:extLst>
          </p:cNvPr>
          <p:cNvSpPr txBox="1"/>
          <p:nvPr/>
        </p:nvSpPr>
        <p:spPr>
          <a:xfrm>
            <a:off x="4993341" y="2339789"/>
            <a:ext cx="5157423" cy="369332"/>
          </a:xfrm>
          <a:prstGeom prst="rect">
            <a:avLst/>
          </a:prstGeom>
          <a:noFill/>
        </p:spPr>
        <p:txBody>
          <a:bodyPr wrap="square" rtlCol="0">
            <a:spAutoFit/>
          </a:bodyPr>
          <a:lstStyle/>
          <a:p>
            <a:r>
              <a:rPr lang="en-US" dirty="0"/>
              <a:t>Kafka’s Origin and Use Cases</a:t>
            </a:r>
          </a:p>
        </p:txBody>
      </p:sp>
    </p:spTree>
    <p:extLst>
      <p:ext uri="{BB962C8B-B14F-4D97-AF65-F5344CB8AC3E}">
        <p14:creationId xmlns:p14="http://schemas.microsoft.com/office/powerpoint/2010/main" val="1004152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846027-5562-4A12-A727-4E27D4772282}"/>
              </a:ext>
            </a:extLst>
          </p:cNvPr>
          <p:cNvPicPr>
            <a:picLocks noChangeAspect="1"/>
          </p:cNvPicPr>
          <p:nvPr/>
        </p:nvPicPr>
        <p:blipFill>
          <a:blip r:embed="rId2"/>
          <a:stretch>
            <a:fillRect/>
          </a:stretch>
        </p:blipFill>
        <p:spPr>
          <a:xfrm>
            <a:off x="75360" y="323416"/>
            <a:ext cx="12041280" cy="6211167"/>
          </a:xfrm>
          <a:prstGeom prst="rect">
            <a:avLst/>
          </a:prstGeom>
        </p:spPr>
      </p:pic>
    </p:spTree>
    <p:extLst>
      <p:ext uri="{BB962C8B-B14F-4D97-AF65-F5344CB8AC3E}">
        <p14:creationId xmlns:p14="http://schemas.microsoft.com/office/powerpoint/2010/main" val="1982121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34BCF9-1878-46DB-9648-CD03D8A25381}"/>
              </a:ext>
            </a:extLst>
          </p:cNvPr>
          <p:cNvSpPr txBox="1"/>
          <p:nvPr/>
        </p:nvSpPr>
        <p:spPr>
          <a:xfrm>
            <a:off x="1241611" y="887505"/>
            <a:ext cx="9708777" cy="5355312"/>
          </a:xfrm>
          <a:prstGeom prst="rect">
            <a:avLst/>
          </a:prstGeom>
          <a:noFill/>
        </p:spPr>
        <p:txBody>
          <a:bodyPr wrap="square" rtlCol="0">
            <a:spAutoFit/>
          </a:bodyPr>
          <a:lstStyle/>
          <a:p>
            <a:r>
              <a:rPr lang="fr-FR" dirty="0" err="1"/>
              <a:t>Problematique</a:t>
            </a:r>
            <a:endParaRPr lang="fr-FR" dirty="0"/>
          </a:p>
          <a:p>
            <a:r>
              <a:rPr lang="en-US" dirty="0"/>
              <a:t>Kafka’s Origin and Use Case</a:t>
            </a:r>
          </a:p>
          <a:p>
            <a:r>
              <a:rPr lang="en-US" dirty="0"/>
              <a:t>Kafka architecture</a:t>
            </a:r>
          </a:p>
          <a:p>
            <a:r>
              <a:rPr lang="en-US" dirty="0"/>
              <a:t>Install Kafka server and zookeeper: </a:t>
            </a:r>
          </a:p>
          <a:p>
            <a:r>
              <a:rPr lang="en-US" dirty="0"/>
              <a:t>	Binary, </a:t>
            </a:r>
          </a:p>
          <a:p>
            <a:r>
              <a:rPr lang="en-US" dirty="0"/>
              <a:t>	Docker</a:t>
            </a:r>
          </a:p>
          <a:p>
            <a:r>
              <a:rPr lang="en-US" dirty="0"/>
              <a:t>Kafka manager</a:t>
            </a:r>
          </a:p>
          <a:p>
            <a:r>
              <a:rPr lang="en-US" dirty="0"/>
              <a:t>	- With </a:t>
            </a:r>
            <a:r>
              <a:rPr lang="en-US" dirty="0" err="1"/>
              <a:t>Cli</a:t>
            </a:r>
            <a:endParaRPr lang="en-US" dirty="0"/>
          </a:p>
          <a:p>
            <a:r>
              <a:rPr lang="en-US" dirty="0"/>
              <a:t>	- With </a:t>
            </a:r>
            <a:r>
              <a:rPr lang="en-US" dirty="0" err="1"/>
              <a:t>Conduktor</a:t>
            </a:r>
            <a:endParaRPr lang="en-US" dirty="0"/>
          </a:p>
          <a:p>
            <a:r>
              <a:rPr lang="fr-FR" dirty="0"/>
              <a:t>Kafka Server</a:t>
            </a:r>
          </a:p>
          <a:p>
            <a:r>
              <a:rPr lang="fr-FR" dirty="0"/>
              <a:t>	- Details : Broker, Topic, Partitions</a:t>
            </a:r>
          </a:p>
          <a:p>
            <a:r>
              <a:rPr lang="fr-FR" dirty="0"/>
              <a:t>	- </a:t>
            </a:r>
            <a:r>
              <a:rPr lang="fr-FR" dirty="0" err="1"/>
              <a:t>Demo</a:t>
            </a:r>
            <a:r>
              <a:rPr lang="fr-FR" dirty="0"/>
              <a:t> </a:t>
            </a:r>
            <a:r>
              <a:rPr lang="fr-FR" dirty="0" err="1"/>
              <a:t>with</a:t>
            </a:r>
            <a:r>
              <a:rPr lang="fr-FR" dirty="0"/>
              <a:t> UI Apache Kafka</a:t>
            </a:r>
          </a:p>
          <a:p>
            <a:r>
              <a:rPr lang="fr-FR" dirty="0"/>
              <a:t>Producer</a:t>
            </a:r>
          </a:p>
          <a:p>
            <a:r>
              <a:rPr lang="fr-FR" dirty="0"/>
              <a:t>	- Details Producer</a:t>
            </a:r>
          </a:p>
          <a:p>
            <a:r>
              <a:rPr lang="fr-FR" dirty="0"/>
              <a:t>	- </a:t>
            </a:r>
            <a:r>
              <a:rPr lang="fr-FR" dirty="0" err="1"/>
              <a:t>Demo</a:t>
            </a:r>
            <a:r>
              <a:rPr lang="fr-FR" dirty="0"/>
              <a:t> </a:t>
            </a:r>
            <a:r>
              <a:rPr lang="fr-FR" dirty="0" err="1"/>
              <a:t>with</a:t>
            </a:r>
            <a:r>
              <a:rPr lang="fr-FR" dirty="0"/>
              <a:t> UI Apache Kafka</a:t>
            </a:r>
          </a:p>
          <a:p>
            <a:r>
              <a:rPr lang="fr-FR" dirty="0"/>
              <a:t>Consumer </a:t>
            </a:r>
          </a:p>
          <a:p>
            <a:r>
              <a:rPr lang="fr-FR" dirty="0"/>
              <a:t>	- Details Consumer </a:t>
            </a:r>
          </a:p>
          <a:p>
            <a:r>
              <a:rPr lang="fr-FR" dirty="0"/>
              <a:t>	- </a:t>
            </a:r>
            <a:r>
              <a:rPr lang="fr-FR" dirty="0" err="1"/>
              <a:t>Demo</a:t>
            </a:r>
            <a:r>
              <a:rPr lang="fr-FR" dirty="0"/>
              <a:t> </a:t>
            </a:r>
            <a:r>
              <a:rPr lang="fr-FR" dirty="0" err="1"/>
              <a:t>with</a:t>
            </a:r>
            <a:r>
              <a:rPr lang="fr-FR" dirty="0"/>
              <a:t> UI Apache Kafka</a:t>
            </a:r>
          </a:p>
          <a:p>
            <a:r>
              <a:rPr lang="fr-FR" dirty="0" err="1"/>
              <a:t>Demo</a:t>
            </a:r>
            <a:r>
              <a:rPr lang="fr-FR" dirty="0"/>
              <a:t> </a:t>
            </a:r>
            <a:r>
              <a:rPr lang="fr-FR" dirty="0" err="1"/>
              <a:t>with</a:t>
            </a:r>
            <a:r>
              <a:rPr lang="fr-FR" dirty="0"/>
              <a:t> Code source</a:t>
            </a:r>
            <a:endParaRPr lang="en-US" dirty="0"/>
          </a:p>
        </p:txBody>
      </p:sp>
    </p:spTree>
    <p:extLst>
      <p:ext uri="{BB962C8B-B14F-4D97-AF65-F5344CB8AC3E}">
        <p14:creationId xmlns:p14="http://schemas.microsoft.com/office/powerpoint/2010/main" val="2274041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DA643-E4E5-41C4-9CB3-58FC2A4831B5}"/>
              </a:ext>
            </a:extLst>
          </p:cNvPr>
          <p:cNvSpPr txBox="1"/>
          <p:nvPr/>
        </p:nvSpPr>
        <p:spPr>
          <a:xfrm>
            <a:off x="1156447" y="1129640"/>
            <a:ext cx="10237694" cy="2585323"/>
          </a:xfrm>
          <a:prstGeom prst="rect">
            <a:avLst/>
          </a:prstGeom>
          <a:noFill/>
        </p:spPr>
        <p:txBody>
          <a:bodyPr wrap="square" rtlCol="0">
            <a:spAutoFit/>
          </a:bodyPr>
          <a:lstStyle/>
          <a:p>
            <a:pPr algn="ctr"/>
            <a:r>
              <a:rPr lang="en-US" dirty="0"/>
              <a:t>Why Kafka: what makes Apache Kafka a good choice ?</a:t>
            </a:r>
          </a:p>
          <a:p>
            <a:endParaRPr lang="en-US" dirty="0"/>
          </a:p>
          <a:p>
            <a:r>
              <a:rPr lang="en-US" b="1" dirty="0"/>
              <a:t>Multiple Producers</a:t>
            </a:r>
            <a:r>
              <a:rPr lang="en-US" dirty="0"/>
              <a:t>: </a:t>
            </a:r>
          </a:p>
          <a:p>
            <a:r>
              <a:rPr lang="en-US" dirty="0"/>
              <a:t>Kafka is able to seamlessly handle multiple producers, whether those clients are using many topics or the same topic. This makes the system ideal for aggregating data from many frontend systems and making it consistent. For example, a site that serves con‐ tent to users via a number of microservices can have a single topic for page views that all services can write to using a common format. Consumer applications can then receive a single stream of page views for all applications on the site without having to coordinate consuming from multiple topics, one for each application.</a:t>
            </a:r>
          </a:p>
        </p:txBody>
      </p:sp>
    </p:spTree>
    <p:extLst>
      <p:ext uri="{BB962C8B-B14F-4D97-AF65-F5344CB8AC3E}">
        <p14:creationId xmlns:p14="http://schemas.microsoft.com/office/powerpoint/2010/main" val="3517757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819981-1860-4F2E-90E0-C7E37E23677E}"/>
              </a:ext>
            </a:extLst>
          </p:cNvPr>
          <p:cNvSpPr txBox="1"/>
          <p:nvPr/>
        </p:nvSpPr>
        <p:spPr>
          <a:xfrm>
            <a:off x="1407459" y="1120588"/>
            <a:ext cx="7646894" cy="2031325"/>
          </a:xfrm>
          <a:prstGeom prst="rect">
            <a:avLst/>
          </a:prstGeom>
          <a:noFill/>
        </p:spPr>
        <p:txBody>
          <a:bodyPr wrap="square" rtlCol="0">
            <a:spAutoFit/>
          </a:bodyPr>
          <a:lstStyle/>
          <a:p>
            <a:r>
              <a:rPr lang="en-US" dirty="0"/>
              <a:t>Multiple Consumers: </a:t>
            </a:r>
          </a:p>
          <a:p>
            <a:r>
              <a:rPr lang="en-US" dirty="0"/>
              <a:t>In addition to multiple producers, Kafka is designed for multiple consumers to read any single stream of messages without interfering with each other. This is in contrast to many queuing systems where once a message is consumed by one client, it is not available to any other. Multiple Kafka consumers can choose to operate as part of a group and share a stream, assuring that the entire group processes a given message only once.</a:t>
            </a:r>
          </a:p>
        </p:txBody>
      </p:sp>
    </p:spTree>
    <p:extLst>
      <p:ext uri="{BB962C8B-B14F-4D97-AF65-F5344CB8AC3E}">
        <p14:creationId xmlns:p14="http://schemas.microsoft.com/office/powerpoint/2010/main" val="899259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9F3A4F-4C73-4EDE-A4F7-8002EE882F7B}"/>
              </a:ext>
            </a:extLst>
          </p:cNvPr>
          <p:cNvSpPr txBox="1"/>
          <p:nvPr/>
        </p:nvSpPr>
        <p:spPr>
          <a:xfrm>
            <a:off x="1228165" y="1004047"/>
            <a:ext cx="9538447" cy="2308324"/>
          </a:xfrm>
          <a:prstGeom prst="rect">
            <a:avLst/>
          </a:prstGeom>
          <a:noFill/>
        </p:spPr>
        <p:txBody>
          <a:bodyPr wrap="square" rtlCol="0">
            <a:spAutoFit/>
          </a:bodyPr>
          <a:lstStyle/>
          <a:p>
            <a:r>
              <a:rPr lang="en-US" dirty="0"/>
              <a:t>Scalable:</a:t>
            </a:r>
          </a:p>
          <a:p>
            <a:endParaRPr lang="en-US" dirty="0"/>
          </a:p>
          <a:p>
            <a:r>
              <a:rPr lang="en-US" dirty="0"/>
              <a:t>Kafka’s flexible scalability makes it easy to handle any amount of data. Users can start with a single broker as a proof of concept, expand to a small development cluster of three brokers, and move into production with a larger cluster of tens or even </a:t>
            </a:r>
            <a:r>
              <a:rPr lang="en-US" dirty="0" err="1"/>
              <a:t>hun</a:t>
            </a:r>
            <a:r>
              <a:rPr lang="en-US" dirty="0"/>
              <a:t>‐ </a:t>
            </a:r>
            <a:r>
              <a:rPr lang="en-US" dirty="0" err="1"/>
              <a:t>dreds</a:t>
            </a:r>
            <a:r>
              <a:rPr lang="en-US" dirty="0"/>
              <a:t> of brokers that grows over time as the data scales up. Expansions can be performed while the cluster is online, with no impact on the availability of the system as a whole. This also means that a cluster of multiple brokers can handle the failure of an individual broker, and continue servicing clients.</a:t>
            </a:r>
          </a:p>
        </p:txBody>
      </p:sp>
    </p:spTree>
    <p:extLst>
      <p:ext uri="{BB962C8B-B14F-4D97-AF65-F5344CB8AC3E}">
        <p14:creationId xmlns:p14="http://schemas.microsoft.com/office/powerpoint/2010/main" val="4161428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B3D884-5A41-4244-8194-06FD75411033}"/>
              </a:ext>
            </a:extLst>
          </p:cNvPr>
          <p:cNvSpPr txBox="1"/>
          <p:nvPr/>
        </p:nvSpPr>
        <p:spPr>
          <a:xfrm>
            <a:off x="1828800" y="1827911"/>
            <a:ext cx="9278470" cy="1477328"/>
          </a:xfrm>
          <a:prstGeom prst="rect">
            <a:avLst/>
          </a:prstGeom>
          <a:noFill/>
        </p:spPr>
        <p:txBody>
          <a:bodyPr wrap="square">
            <a:spAutoFit/>
          </a:bodyPr>
          <a:lstStyle/>
          <a:p>
            <a:r>
              <a:rPr lang="en-US" dirty="0"/>
              <a:t>High Performance</a:t>
            </a:r>
          </a:p>
          <a:p>
            <a:r>
              <a:rPr lang="en-US" dirty="0"/>
              <a:t>All of these features come together to make Apache Kafka a publish/subscribe messaging system with excellent performance under high load. Producers, consumers, and brokers can all be scaled out to handle very large message streams with ease. This can be done while still providing </a:t>
            </a:r>
            <a:r>
              <a:rPr lang="en-US" dirty="0" err="1"/>
              <a:t>subsecond</a:t>
            </a:r>
            <a:r>
              <a:rPr lang="en-US" dirty="0"/>
              <a:t> message latency from producing a </a:t>
            </a:r>
            <a:r>
              <a:rPr lang="en-US" dirty="0" err="1"/>
              <a:t>mes</a:t>
            </a:r>
            <a:r>
              <a:rPr lang="en-US" dirty="0"/>
              <a:t>‐ sage to availability to consumers</a:t>
            </a:r>
          </a:p>
        </p:txBody>
      </p:sp>
    </p:spTree>
    <p:extLst>
      <p:ext uri="{BB962C8B-B14F-4D97-AF65-F5344CB8AC3E}">
        <p14:creationId xmlns:p14="http://schemas.microsoft.com/office/powerpoint/2010/main" val="188354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89539-9B43-43F2-AD09-DDB568963933}"/>
              </a:ext>
            </a:extLst>
          </p:cNvPr>
          <p:cNvSpPr txBox="1"/>
          <p:nvPr/>
        </p:nvSpPr>
        <p:spPr>
          <a:xfrm>
            <a:off x="1739153" y="1228165"/>
            <a:ext cx="8857129" cy="2031325"/>
          </a:xfrm>
          <a:prstGeom prst="rect">
            <a:avLst/>
          </a:prstGeom>
          <a:noFill/>
        </p:spPr>
        <p:txBody>
          <a:bodyPr wrap="square" rtlCol="0">
            <a:spAutoFit/>
          </a:bodyPr>
          <a:lstStyle/>
          <a:p>
            <a:r>
              <a:rPr lang="en-US" dirty="0"/>
              <a:t>The Data Ecosystem:</a:t>
            </a:r>
          </a:p>
          <a:p>
            <a:r>
              <a:rPr lang="en-US" dirty="0"/>
              <a:t>Kafka </a:t>
            </a:r>
            <a:r>
              <a:rPr lang="en-US" dirty="0" err="1"/>
              <a:t>EcoSystem</a:t>
            </a:r>
            <a:r>
              <a:rPr lang="en-US" dirty="0"/>
              <a:t> is formed with Kafka Core, Kafka Streams, Kafka Connect, Kafka REST Proxy, and the Schema Registry</a:t>
            </a:r>
          </a:p>
          <a:p>
            <a:r>
              <a:rPr lang="en-US" dirty="0"/>
              <a:t>When coupled with a system to pro‐ vide message schemas, producers and consumers no longer require tight coupling or direct connections of any sort. Components can be added and removed as business cases are created and dissolved, and producers do not need to be concerned about who is using the data or the number of consuming applications.</a:t>
            </a:r>
          </a:p>
        </p:txBody>
      </p:sp>
    </p:spTree>
    <p:extLst>
      <p:ext uri="{BB962C8B-B14F-4D97-AF65-F5344CB8AC3E}">
        <p14:creationId xmlns:p14="http://schemas.microsoft.com/office/powerpoint/2010/main" val="1448584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CEBAB0-1C69-4D39-9272-3AFBB9943063}"/>
              </a:ext>
            </a:extLst>
          </p:cNvPr>
          <p:cNvPicPr>
            <a:picLocks noChangeAspect="1"/>
          </p:cNvPicPr>
          <p:nvPr/>
        </p:nvPicPr>
        <p:blipFill>
          <a:blip r:embed="rId2"/>
          <a:stretch>
            <a:fillRect/>
          </a:stretch>
        </p:blipFill>
        <p:spPr>
          <a:xfrm>
            <a:off x="75360" y="28100"/>
            <a:ext cx="12041280" cy="6801799"/>
          </a:xfrm>
          <a:prstGeom prst="rect">
            <a:avLst/>
          </a:prstGeom>
        </p:spPr>
      </p:pic>
    </p:spTree>
    <p:extLst>
      <p:ext uri="{BB962C8B-B14F-4D97-AF65-F5344CB8AC3E}">
        <p14:creationId xmlns:p14="http://schemas.microsoft.com/office/powerpoint/2010/main" val="784766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768C6F-7570-497D-9D04-0221E598E010}"/>
              </a:ext>
            </a:extLst>
          </p:cNvPr>
          <p:cNvSpPr txBox="1"/>
          <p:nvPr/>
        </p:nvSpPr>
        <p:spPr>
          <a:xfrm>
            <a:off x="2814918" y="735106"/>
            <a:ext cx="5844988" cy="369332"/>
          </a:xfrm>
          <a:prstGeom prst="rect">
            <a:avLst/>
          </a:prstGeom>
          <a:noFill/>
        </p:spPr>
        <p:txBody>
          <a:bodyPr wrap="square" rtlCol="0">
            <a:spAutoFit/>
          </a:bodyPr>
          <a:lstStyle/>
          <a:p>
            <a:pPr algn="ctr"/>
            <a:r>
              <a:rPr lang="en-US" dirty="0"/>
              <a:t>Use Cases</a:t>
            </a:r>
          </a:p>
        </p:txBody>
      </p:sp>
      <p:sp>
        <p:nvSpPr>
          <p:cNvPr id="3" name="TextBox 2">
            <a:extLst>
              <a:ext uri="{FF2B5EF4-FFF2-40B4-BE49-F238E27FC236}">
                <a16:creationId xmlns:a16="http://schemas.microsoft.com/office/drawing/2014/main" id="{94DE3558-C610-45BF-87A0-1BD226056DF2}"/>
              </a:ext>
            </a:extLst>
          </p:cNvPr>
          <p:cNvSpPr txBox="1"/>
          <p:nvPr/>
        </p:nvSpPr>
        <p:spPr>
          <a:xfrm>
            <a:off x="717176" y="1999129"/>
            <a:ext cx="10425953" cy="646331"/>
          </a:xfrm>
          <a:prstGeom prst="rect">
            <a:avLst/>
          </a:prstGeom>
          <a:noFill/>
        </p:spPr>
        <p:txBody>
          <a:bodyPr wrap="square" rtlCol="0">
            <a:spAutoFit/>
          </a:bodyPr>
          <a:lstStyle/>
          <a:p>
            <a:r>
              <a:rPr lang="en-US" dirty="0"/>
              <a:t>Messaging</a:t>
            </a:r>
          </a:p>
          <a:p>
            <a:r>
              <a:rPr lang="en-US" dirty="0"/>
              <a:t>Kafka is also used for messaging, where applications need to send notifications (such as emails) to users</a:t>
            </a:r>
          </a:p>
        </p:txBody>
      </p:sp>
      <p:sp>
        <p:nvSpPr>
          <p:cNvPr id="4" name="TextBox 3">
            <a:extLst>
              <a:ext uri="{FF2B5EF4-FFF2-40B4-BE49-F238E27FC236}">
                <a16:creationId xmlns:a16="http://schemas.microsoft.com/office/drawing/2014/main" id="{FBA0333D-B405-4DD2-89E8-644CC9EDAA80}"/>
              </a:ext>
            </a:extLst>
          </p:cNvPr>
          <p:cNvSpPr txBox="1"/>
          <p:nvPr/>
        </p:nvSpPr>
        <p:spPr>
          <a:xfrm>
            <a:off x="627529" y="3263152"/>
            <a:ext cx="9932894" cy="2308324"/>
          </a:xfrm>
          <a:prstGeom prst="rect">
            <a:avLst/>
          </a:prstGeom>
          <a:noFill/>
        </p:spPr>
        <p:txBody>
          <a:bodyPr wrap="square" rtlCol="0">
            <a:spAutoFit/>
          </a:bodyPr>
          <a:lstStyle/>
          <a:p>
            <a:r>
              <a:rPr lang="en-US" dirty="0"/>
              <a:t>Activity tracking </a:t>
            </a:r>
          </a:p>
          <a:p>
            <a:r>
              <a:rPr lang="en-US" dirty="0"/>
              <a:t>The original use case for Kafka, as it was designed at LinkedIn, is that of user activity tracking. A website’s users interact with frontend applications, which generate </a:t>
            </a:r>
            <a:r>
              <a:rPr lang="en-US" dirty="0" err="1"/>
              <a:t>mes</a:t>
            </a:r>
            <a:r>
              <a:rPr lang="en-US" dirty="0"/>
              <a:t>‐ sages regarding actions the user is taking. This can be passive information, such as page views and click tracking, or it can be more complex actions, such as information that a user adds to their profile. The messages are published to one or more topics, which are then consumed by applications on the backend. These applications may be generating reports, feeding machine learning systems, updating search results, or per‐ forming other operations that are necessary to provide a rich user experience.</a:t>
            </a:r>
          </a:p>
        </p:txBody>
      </p:sp>
    </p:spTree>
    <p:extLst>
      <p:ext uri="{BB962C8B-B14F-4D97-AF65-F5344CB8AC3E}">
        <p14:creationId xmlns:p14="http://schemas.microsoft.com/office/powerpoint/2010/main" val="3681506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99BA30-4928-4F82-AE99-CF0844521297}"/>
              </a:ext>
            </a:extLst>
          </p:cNvPr>
          <p:cNvSpPr txBox="1"/>
          <p:nvPr/>
        </p:nvSpPr>
        <p:spPr>
          <a:xfrm>
            <a:off x="1048870" y="2348753"/>
            <a:ext cx="10291483" cy="1477328"/>
          </a:xfrm>
          <a:prstGeom prst="rect">
            <a:avLst/>
          </a:prstGeom>
          <a:noFill/>
        </p:spPr>
        <p:txBody>
          <a:bodyPr wrap="square" rtlCol="0">
            <a:spAutoFit/>
          </a:bodyPr>
          <a:lstStyle/>
          <a:p>
            <a:r>
              <a:rPr lang="en-US" dirty="0"/>
              <a:t>Metrics and logging </a:t>
            </a:r>
          </a:p>
          <a:p>
            <a:r>
              <a:rPr lang="en-US" dirty="0"/>
              <a:t>Kafka is also ideal for collecting application and system metrics and logs. This is a use case in which the ability to have multiple applications producing the same type of message shines. Applications publish metrics on a regular basis to a Kafka topic, and those metrics can be consumed by systems for monitoring and alerting</a:t>
            </a:r>
          </a:p>
        </p:txBody>
      </p:sp>
    </p:spTree>
    <p:extLst>
      <p:ext uri="{BB962C8B-B14F-4D97-AF65-F5344CB8AC3E}">
        <p14:creationId xmlns:p14="http://schemas.microsoft.com/office/powerpoint/2010/main" val="161737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57CA13-B065-4669-8107-4689EAAD651C}"/>
              </a:ext>
            </a:extLst>
          </p:cNvPr>
          <p:cNvSpPr txBox="1"/>
          <p:nvPr/>
        </p:nvSpPr>
        <p:spPr>
          <a:xfrm>
            <a:off x="4760259" y="2653553"/>
            <a:ext cx="6284259" cy="369332"/>
          </a:xfrm>
          <a:prstGeom prst="rect">
            <a:avLst/>
          </a:prstGeom>
          <a:noFill/>
        </p:spPr>
        <p:txBody>
          <a:bodyPr wrap="square" rtlCol="0">
            <a:spAutoFit/>
          </a:bodyPr>
          <a:lstStyle/>
          <a:p>
            <a:pPr algn="l"/>
            <a:r>
              <a:rPr lang="en-US" b="1" i="0" dirty="0">
                <a:solidFill>
                  <a:srgbClr val="0F0F0F"/>
                </a:solidFill>
                <a:effectLst/>
                <a:latin typeface="Roboto" panose="02000000000000000000" pitchFamily="2" charset="0"/>
              </a:rPr>
              <a:t>Kafka architecture</a:t>
            </a:r>
          </a:p>
        </p:txBody>
      </p:sp>
    </p:spTree>
    <p:extLst>
      <p:ext uri="{BB962C8B-B14F-4D97-AF65-F5344CB8AC3E}">
        <p14:creationId xmlns:p14="http://schemas.microsoft.com/office/powerpoint/2010/main" val="2586330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0AFFFE-AA1F-4261-959B-6DED10402872}"/>
              </a:ext>
            </a:extLst>
          </p:cNvPr>
          <p:cNvPicPr>
            <a:picLocks noChangeAspect="1"/>
          </p:cNvPicPr>
          <p:nvPr/>
        </p:nvPicPr>
        <p:blipFill>
          <a:blip r:embed="rId2"/>
          <a:stretch>
            <a:fillRect/>
          </a:stretch>
        </p:blipFill>
        <p:spPr>
          <a:xfrm>
            <a:off x="190762" y="0"/>
            <a:ext cx="11810475" cy="6858000"/>
          </a:xfrm>
          <a:prstGeom prst="rect">
            <a:avLst/>
          </a:prstGeom>
        </p:spPr>
      </p:pic>
    </p:spTree>
    <p:extLst>
      <p:ext uri="{BB962C8B-B14F-4D97-AF65-F5344CB8AC3E}">
        <p14:creationId xmlns:p14="http://schemas.microsoft.com/office/powerpoint/2010/main" val="2671429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474C1-9D0B-4201-9CF7-05DB0F8D8BF7}"/>
              </a:ext>
            </a:extLst>
          </p:cNvPr>
          <p:cNvSpPr txBox="1"/>
          <p:nvPr/>
        </p:nvSpPr>
        <p:spPr>
          <a:xfrm>
            <a:off x="1461247" y="1093694"/>
            <a:ext cx="9036424" cy="369332"/>
          </a:xfrm>
          <a:prstGeom prst="rect">
            <a:avLst/>
          </a:prstGeom>
          <a:noFill/>
        </p:spPr>
        <p:txBody>
          <a:bodyPr wrap="square" rtlCol="0">
            <a:spAutoFit/>
          </a:bodyPr>
          <a:lstStyle/>
          <a:p>
            <a:r>
              <a:rPr lang="fr-FR" dirty="0" err="1"/>
              <a:t>Problemematique</a:t>
            </a:r>
            <a:r>
              <a:rPr lang="fr-FR" dirty="0"/>
              <a:t> ???</a:t>
            </a:r>
            <a:endParaRPr lang="en-US" dirty="0"/>
          </a:p>
        </p:txBody>
      </p:sp>
    </p:spTree>
    <p:extLst>
      <p:ext uri="{BB962C8B-B14F-4D97-AF65-F5344CB8AC3E}">
        <p14:creationId xmlns:p14="http://schemas.microsoft.com/office/powerpoint/2010/main" val="1813794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6B8A84-5D02-4B9D-B88B-E0135A4CD89C}"/>
              </a:ext>
            </a:extLst>
          </p:cNvPr>
          <p:cNvPicPr>
            <a:picLocks noChangeAspect="1"/>
          </p:cNvPicPr>
          <p:nvPr/>
        </p:nvPicPr>
        <p:blipFill>
          <a:blip r:embed="rId2"/>
          <a:stretch>
            <a:fillRect/>
          </a:stretch>
        </p:blipFill>
        <p:spPr>
          <a:xfrm>
            <a:off x="190763" y="0"/>
            <a:ext cx="9150462" cy="6858000"/>
          </a:xfrm>
          <a:prstGeom prst="rect">
            <a:avLst/>
          </a:prstGeom>
        </p:spPr>
      </p:pic>
      <p:sp>
        <p:nvSpPr>
          <p:cNvPr id="3" name="TextBox 2">
            <a:extLst>
              <a:ext uri="{FF2B5EF4-FFF2-40B4-BE49-F238E27FC236}">
                <a16:creationId xmlns:a16="http://schemas.microsoft.com/office/drawing/2014/main" id="{DE209273-0105-4889-A2D6-357781CE1053}"/>
              </a:ext>
            </a:extLst>
          </p:cNvPr>
          <p:cNvSpPr txBox="1"/>
          <p:nvPr/>
        </p:nvSpPr>
        <p:spPr>
          <a:xfrm>
            <a:off x="9529482" y="546847"/>
            <a:ext cx="1891553" cy="646331"/>
          </a:xfrm>
          <a:prstGeom prst="rect">
            <a:avLst/>
          </a:prstGeom>
          <a:noFill/>
        </p:spPr>
        <p:txBody>
          <a:bodyPr wrap="square" rtlCol="0">
            <a:spAutoFit/>
          </a:bodyPr>
          <a:lstStyle/>
          <a:p>
            <a:r>
              <a:rPr lang="fr-FR" dirty="0"/>
              <a:t>Save Data in </a:t>
            </a:r>
            <a:r>
              <a:rPr lang="fr-FR" dirty="0" err="1"/>
              <a:t>another</a:t>
            </a:r>
            <a:r>
              <a:rPr lang="fr-FR" dirty="0"/>
              <a:t> System</a:t>
            </a:r>
            <a:endParaRPr lang="en-US" dirty="0"/>
          </a:p>
        </p:txBody>
      </p:sp>
      <p:sp>
        <p:nvSpPr>
          <p:cNvPr id="4" name="TextBox 3">
            <a:extLst>
              <a:ext uri="{FF2B5EF4-FFF2-40B4-BE49-F238E27FC236}">
                <a16:creationId xmlns:a16="http://schemas.microsoft.com/office/drawing/2014/main" id="{CCD440C1-053D-4949-9B71-AAD828C55C40}"/>
              </a:ext>
            </a:extLst>
          </p:cNvPr>
          <p:cNvSpPr txBox="1"/>
          <p:nvPr/>
        </p:nvSpPr>
        <p:spPr>
          <a:xfrm>
            <a:off x="9789459" y="2250141"/>
            <a:ext cx="1828800" cy="369332"/>
          </a:xfrm>
          <a:prstGeom prst="rect">
            <a:avLst/>
          </a:prstGeom>
          <a:noFill/>
        </p:spPr>
        <p:txBody>
          <a:bodyPr wrap="square" rtlCol="0">
            <a:spAutoFit/>
          </a:bodyPr>
          <a:lstStyle/>
          <a:p>
            <a:r>
              <a:rPr lang="fr-FR" dirty="0"/>
              <a:t>Trace Charts</a:t>
            </a:r>
            <a:endParaRPr lang="en-US" dirty="0"/>
          </a:p>
        </p:txBody>
      </p:sp>
      <p:cxnSp>
        <p:nvCxnSpPr>
          <p:cNvPr id="6" name="Straight Arrow Connector 5">
            <a:extLst>
              <a:ext uri="{FF2B5EF4-FFF2-40B4-BE49-F238E27FC236}">
                <a16:creationId xmlns:a16="http://schemas.microsoft.com/office/drawing/2014/main" id="{4D48AF64-3425-44E0-94F6-ACECAFAFF67E}"/>
              </a:ext>
            </a:extLst>
          </p:cNvPr>
          <p:cNvCxnSpPr/>
          <p:nvPr/>
        </p:nvCxnSpPr>
        <p:spPr>
          <a:xfrm>
            <a:off x="7691718" y="1039906"/>
            <a:ext cx="16495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4A0B181-07F2-4A9B-A1C8-FE7F44C8F5FE}"/>
              </a:ext>
            </a:extLst>
          </p:cNvPr>
          <p:cNvCxnSpPr/>
          <p:nvPr/>
        </p:nvCxnSpPr>
        <p:spPr>
          <a:xfrm>
            <a:off x="7691718" y="1111624"/>
            <a:ext cx="1837764" cy="1264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F48EAC-152D-4811-AEF3-C1838FD8A4AB}"/>
              </a:ext>
            </a:extLst>
          </p:cNvPr>
          <p:cNvCxnSpPr/>
          <p:nvPr/>
        </p:nvCxnSpPr>
        <p:spPr>
          <a:xfrm flipV="1">
            <a:off x="8068235" y="2689412"/>
            <a:ext cx="1461247" cy="188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D7CEC01-2136-47A7-9F47-E9F33D0F15A0}"/>
              </a:ext>
            </a:extLst>
          </p:cNvPr>
          <p:cNvSpPr txBox="1"/>
          <p:nvPr/>
        </p:nvSpPr>
        <p:spPr>
          <a:xfrm>
            <a:off x="9861175" y="3429000"/>
            <a:ext cx="1891553" cy="646331"/>
          </a:xfrm>
          <a:prstGeom prst="rect">
            <a:avLst/>
          </a:prstGeom>
          <a:noFill/>
        </p:spPr>
        <p:txBody>
          <a:bodyPr wrap="square" rtlCol="0">
            <a:spAutoFit/>
          </a:bodyPr>
          <a:lstStyle/>
          <a:p>
            <a:r>
              <a:rPr lang="fr-FR" dirty="0" err="1"/>
              <a:t>Turn</a:t>
            </a:r>
            <a:r>
              <a:rPr lang="fr-FR" dirty="0"/>
              <a:t> </a:t>
            </a:r>
            <a:r>
              <a:rPr lang="fr-FR" dirty="0" err="1"/>
              <a:t>list</a:t>
            </a:r>
            <a:r>
              <a:rPr lang="fr-FR" dirty="0"/>
              <a:t> of </a:t>
            </a:r>
            <a:r>
              <a:rPr lang="fr-FR" dirty="0" err="1"/>
              <a:t>Recomendations</a:t>
            </a:r>
            <a:endParaRPr lang="en-US" dirty="0"/>
          </a:p>
        </p:txBody>
      </p:sp>
      <p:cxnSp>
        <p:nvCxnSpPr>
          <p:cNvPr id="9" name="Straight Arrow Connector 8">
            <a:extLst>
              <a:ext uri="{FF2B5EF4-FFF2-40B4-BE49-F238E27FC236}">
                <a16:creationId xmlns:a16="http://schemas.microsoft.com/office/drawing/2014/main" id="{FAC4149C-2D79-429F-9677-09101B8267AD}"/>
              </a:ext>
            </a:extLst>
          </p:cNvPr>
          <p:cNvCxnSpPr/>
          <p:nvPr/>
        </p:nvCxnSpPr>
        <p:spPr>
          <a:xfrm>
            <a:off x="8068235" y="3263153"/>
            <a:ext cx="1721224" cy="59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D4146C-9ED3-42ED-B8F9-368C3C2CFD18}"/>
              </a:ext>
            </a:extLst>
          </p:cNvPr>
          <p:cNvSpPr txBox="1"/>
          <p:nvPr/>
        </p:nvSpPr>
        <p:spPr>
          <a:xfrm>
            <a:off x="9861175" y="4884858"/>
            <a:ext cx="1891553" cy="369332"/>
          </a:xfrm>
          <a:prstGeom prst="rect">
            <a:avLst/>
          </a:prstGeom>
          <a:noFill/>
        </p:spPr>
        <p:txBody>
          <a:bodyPr wrap="square" rtlCol="0">
            <a:spAutoFit/>
          </a:bodyPr>
          <a:lstStyle/>
          <a:p>
            <a:r>
              <a:rPr lang="fr-FR" dirty="0" err="1"/>
              <a:t>Send</a:t>
            </a:r>
            <a:r>
              <a:rPr lang="fr-FR" dirty="0"/>
              <a:t> Notifs</a:t>
            </a:r>
            <a:endParaRPr lang="en-US" dirty="0"/>
          </a:p>
        </p:txBody>
      </p:sp>
      <p:sp>
        <p:nvSpPr>
          <p:cNvPr id="11" name="TextBox 10">
            <a:extLst>
              <a:ext uri="{FF2B5EF4-FFF2-40B4-BE49-F238E27FC236}">
                <a16:creationId xmlns:a16="http://schemas.microsoft.com/office/drawing/2014/main" id="{210E13FD-4170-49B8-8808-82C326B94643}"/>
              </a:ext>
            </a:extLst>
          </p:cNvPr>
          <p:cNvSpPr txBox="1"/>
          <p:nvPr/>
        </p:nvSpPr>
        <p:spPr>
          <a:xfrm>
            <a:off x="9977718" y="5965139"/>
            <a:ext cx="1703294" cy="369332"/>
          </a:xfrm>
          <a:prstGeom prst="rect">
            <a:avLst/>
          </a:prstGeom>
          <a:noFill/>
        </p:spPr>
        <p:txBody>
          <a:bodyPr wrap="square" rtlCol="0">
            <a:spAutoFit/>
          </a:bodyPr>
          <a:lstStyle/>
          <a:p>
            <a:r>
              <a:rPr lang="fr-FR" dirty="0"/>
              <a:t>Chat</a:t>
            </a:r>
            <a:endParaRPr lang="en-US" dirty="0"/>
          </a:p>
        </p:txBody>
      </p:sp>
      <p:cxnSp>
        <p:nvCxnSpPr>
          <p:cNvPr id="13" name="Straight Arrow Connector 12">
            <a:extLst>
              <a:ext uri="{FF2B5EF4-FFF2-40B4-BE49-F238E27FC236}">
                <a16:creationId xmlns:a16="http://schemas.microsoft.com/office/drawing/2014/main" id="{134F3247-818A-475A-82C8-DC0A4113A815}"/>
              </a:ext>
            </a:extLst>
          </p:cNvPr>
          <p:cNvCxnSpPr/>
          <p:nvPr/>
        </p:nvCxnSpPr>
        <p:spPr>
          <a:xfrm>
            <a:off x="7978588" y="3558988"/>
            <a:ext cx="1640541" cy="1461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B375625-813C-4D0A-B82C-CAA57BB45634}"/>
              </a:ext>
            </a:extLst>
          </p:cNvPr>
          <p:cNvCxnSpPr/>
          <p:nvPr/>
        </p:nvCxnSpPr>
        <p:spPr>
          <a:xfrm>
            <a:off x="7637929" y="3558988"/>
            <a:ext cx="2151530" cy="2406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574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14E278-1571-41AE-9C0E-366FCB7736A1}"/>
              </a:ext>
            </a:extLst>
          </p:cNvPr>
          <p:cNvPicPr>
            <a:picLocks noChangeAspect="1"/>
          </p:cNvPicPr>
          <p:nvPr/>
        </p:nvPicPr>
        <p:blipFill>
          <a:blip r:embed="rId2"/>
          <a:stretch>
            <a:fillRect/>
          </a:stretch>
        </p:blipFill>
        <p:spPr>
          <a:xfrm>
            <a:off x="184912" y="99548"/>
            <a:ext cx="11822175" cy="6658904"/>
          </a:xfrm>
          <a:prstGeom prst="rect">
            <a:avLst/>
          </a:prstGeom>
        </p:spPr>
      </p:pic>
    </p:spTree>
    <p:extLst>
      <p:ext uri="{BB962C8B-B14F-4D97-AF65-F5344CB8AC3E}">
        <p14:creationId xmlns:p14="http://schemas.microsoft.com/office/powerpoint/2010/main" val="230352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4EEEAD-ABF8-42BD-8C3E-08E05A6B8B9C}"/>
              </a:ext>
            </a:extLst>
          </p:cNvPr>
          <p:cNvPicPr>
            <a:picLocks noChangeAspect="1"/>
          </p:cNvPicPr>
          <p:nvPr/>
        </p:nvPicPr>
        <p:blipFill>
          <a:blip r:embed="rId2"/>
          <a:stretch>
            <a:fillRect/>
          </a:stretch>
        </p:blipFill>
        <p:spPr>
          <a:xfrm>
            <a:off x="203965" y="113837"/>
            <a:ext cx="11784070" cy="6630325"/>
          </a:xfrm>
          <a:prstGeom prst="rect">
            <a:avLst/>
          </a:prstGeom>
        </p:spPr>
      </p:pic>
    </p:spTree>
    <p:extLst>
      <p:ext uri="{BB962C8B-B14F-4D97-AF65-F5344CB8AC3E}">
        <p14:creationId xmlns:p14="http://schemas.microsoft.com/office/powerpoint/2010/main" val="3036199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A8ADE6-6F86-44B5-9406-62763965DD86}"/>
              </a:ext>
            </a:extLst>
          </p:cNvPr>
          <p:cNvPicPr>
            <a:picLocks noChangeAspect="1"/>
          </p:cNvPicPr>
          <p:nvPr/>
        </p:nvPicPr>
        <p:blipFill>
          <a:blip r:embed="rId2"/>
          <a:stretch>
            <a:fillRect/>
          </a:stretch>
        </p:blipFill>
        <p:spPr>
          <a:xfrm>
            <a:off x="218254" y="113837"/>
            <a:ext cx="11755491" cy="6630325"/>
          </a:xfrm>
          <a:prstGeom prst="rect">
            <a:avLst/>
          </a:prstGeom>
        </p:spPr>
      </p:pic>
    </p:spTree>
    <p:extLst>
      <p:ext uri="{BB962C8B-B14F-4D97-AF65-F5344CB8AC3E}">
        <p14:creationId xmlns:p14="http://schemas.microsoft.com/office/powerpoint/2010/main" val="3996527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95E64F-0141-442A-B1A0-FCC195D55187}"/>
              </a:ext>
            </a:extLst>
          </p:cNvPr>
          <p:cNvPicPr>
            <a:picLocks noChangeAspect="1"/>
          </p:cNvPicPr>
          <p:nvPr/>
        </p:nvPicPr>
        <p:blipFill>
          <a:blip r:embed="rId2"/>
          <a:stretch>
            <a:fillRect/>
          </a:stretch>
        </p:blipFill>
        <p:spPr>
          <a:xfrm>
            <a:off x="218254" y="137653"/>
            <a:ext cx="11755491" cy="6582694"/>
          </a:xfrm>
          <a:prstGeom prst="rect">
            <a:avLst/>
          </a:prstGeom>
        </p:spPr>
      </p:pic>
    </p:spTree>
    <p:extLst>
      <p:ext uri="{BB962C8B-B14F-4D97-AF65-F5344CB8AC3E}">
        <p14:creationId xmlns:p14="http://schemas.microsoft.com/office/powerpoint/2010/main" val="1361716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65E235-7B34-442A-A4A4-0BA4DDAA7AAB}"/>
              </a:ext>
            </a:extLst>
          </p:cNvPr>
          <p:cNvSpPr txBox="1"/>
          <p:nvPr/>
        </p:nvSpPr>
        <p:spPr>
          <a:xfrm>
            <a:off x="4428564" y="842682"/>
            <a:ext cx="7449671" cy="369332"/>
          </a:xfrm>
          <a:prstGeom prst="rect">
            <a:avLst/>
          </a:prstGeom>
          <a:noFill/>
        </p:spPr>
        <p:txBody>
          <a:bodyPr wrap="square" rtlCol="0">
            <a:spAutoFit/>
          </a:bodyPr>
          <a:lstStyle/>
          <a:p>
            <a:r>
              <a:rPr lang="en-US" dirty="0"/>
              <a:t>Publish/Subscribe Messaging</a:t>
            </a:r>
          </a:p>
        </p:txBody>
      </p:sp>
      <p:sp>
        <p:nvSpPr>
          <p:cNvPr id="3" name="TextBox 2">
            <a:extLst>
              <a:ext uri="{FF2B5EF4-FFF2-40B4-BE49-F238E27FC236}">
                <a16:creationId xmlns:a16="http://schemas.microsoft.com/office/drawing/2014/main" id="{40C4E5D6-E5AF-418A-880A-8DE44E4419B6}"/>
              </a:ext>
            </a:extLst>
          </p:cNvPr>
          <p:cNvSpPr txBox="1"/>
          <p:nvPr/>
        </p:nvSpPr>
        <p:spPr>
          <a:xfrm>
            <a:off x="1954305" y="2805954"/>
            <a:ext cx="8919883" cy="1477328"/>
          </a:xfrm>
          <a:prstGeom prst="rect">
            <a:avLst/>
          </a:prstGeom>
          <a:noFill/>
        </p:spPr>
        <p:txBody>
          <a:bodyPr wrap="square" rtlCol="0">
            <a:spAutoFit/>
          </a:bodyPr>
          <a:lstStyle/>
          <a:p>
            <a:r>
              <a:rPr lang="en-US" dirty="0"/>
              <a:t>Publish/subscribe messaging is a pattern that is characterized by the sender (publisher) of a piece of data (message) not specifically directing it to a receiver. Instead, the publisher classifies the message somehow, and that receiver (subscriber) subscribes to receive certain classes of messages. Pub/sub systems often have a broker, a central point where messages are published, to facilitate this. </a:t>
            </a:r>
          </a:p>
        </p:txBody>
      </p:sp>
    </p:spTree>
    <p:extLst>
      <p:ext uri="{BB962C8B-B14F-4D97-AF65-F5344CB8AC3E}">
        <p14:creationId xmlns:p14="http://schemas.microsoft.com/office/powerpoint/2010/main" val="3114091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048E81-D821-4BCD-BEBB-2921703A8BB3}"/>
              </a:ext>
            </a:extLst>
          </p:cNvPr>
          <p:cNvSpPr txBox="1"/>
          <p:nvPr/>
        </p:nvSpPr>
        <p:spPr>
          <a:xfrm>
            <a:off x="2967318" y="1828800"/>
            <a:ext cx="5844988" cy="646331"/>
          </a:xfrm>
          <a:prstGeom prst="rect">
            <a:avLst/>
          </a:prstGeom>
          <a:noFill/>
        </p:spPr>
        <p:txBody>
          <a:bodyPr wrap="square" rtlCol="0">
            <a:spAutoFit/>
          </a:bodyPr>
          <a:lstStyle/>
          <a:p>
            <a:r>
              <a:rPr lang="en-US" b="1" i="0" dirty="0">
                <a:solidFill>
                  <a:srgbClr val="0F0F0F"/>
                </a:solidFill>
                <a:effectLst/>
                <a:latin typeface="Roboto" panose="02000000000000000000" pitchFamily="2" charset="0"/>
              </a:rPr>
              <a:t>Install Kafka server and zookeeper</a:t>
            </a:r>
          </a:p>
          <a:p>
            <a:endParaRPr lang="en-US" dirty="0"/>
          </a:p>
        </p:txBody>
      </p:sp>
    </p:spTree>
    <p:extLst>
      <p:ext uri="{BB962C8B-B14F-4D97-AF65-F5344CB8AC3E}">
        <p14:creationId xmlns:p14="http://schemas.microsoft.com/office/powerpoint/2010/main" val="905967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35A6A-4433-45E3-A316-D211937CD012}"/>
              </a:ext>
            </a:extLst>
          </p:cNvPr>
          <p:cNvPicPr>
            <a:picLocks noChangeAspect="1"/>
          </p:cNvPicPr>
          <p:nvPr/>
        </p:nvPicPr>
        <p:blipFill>
          <a:blip r:embed="rId2"/>
          <a:stretch>
            <a:fillRect/>
          </a:stretch>
        </p:blipFill>
        <p:spPr>
          <a:xfrm>
            <a:off x="0" y="279881"/>
            <a:ext cx="12192000" cy="6298237"/>
          </a:xfrm>
          <a:prstGeom prst="rect">
            <a:avLst/>
          </a:prstGeom>
        </p:spPr>
      </p:pic>
    </p:spTree>
    <p:extLst>
      <p:ext uri="{BB962C8B-B14F-4D97-AF65-F5344CB8AC3E}">
        <p14:creationId xmlns:p14="http://schemas.microsoft.com/office/powerpoint/2010/main" val="466318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F38116-154A-4953-A7B2-1BE6D47530B9}"/>
              </a:ext>
            </a:extLst>
          </p:cNvPr>
          <p:cNvSpPr txBox="1"/>
          <p:nvPr/>
        </p:nvSpPr>
        <p:spPr>
          <a:xfrm>
            <a:off x="2475345" y="369455"/>
            <a:ext cx="6853382" cy="646331"/>
          </a:xfrm>
          <a:prstGeom prst="rect">
            <a:avLst/>
          </a:prstGeom>
          <a:noFill/>
        </p:spPr>
        <p:txBody>
          <a:bodyPr wrap="square" rtlCol="0">
            <a:spAutoFit/>
          </a:bodyPr>
          <a:lstStyle/>
          <a:p>
            <a:pPr algn="ctr"/>
            <a:r>
              <a:rPr lang="en-US" b="1" i="0" dirty="0">
                <a:solidFill>
                  <a:srgbClr val="0F0F0F"/>
                </a:solidFill>
                <a:effectLst/>
                <a:latin typeface="YouTube Sans"/>
              </a:rPr>
              <a:t>using the downloaded binaries (JVM)</a:t>
            </a:r>
          </a:p>
          <a:p>
            <a:pPr algn="ctr"/>
            <a:endParaRPr lang="en-US" dirty="0"/>
          </a:p>
        </p:txBody>
      </p:sp>
      <p:pic>
        <p:nvPicPr>
          <p:cNvPr id="4" name="Picture 3">
            <a:extLst>
              <a:ext uri="{FF2B5EF4-FFF2-40B4-BE49-F238E27FC236}">
                <a16:creationId xmlns:a16="http://schemas.microsoft.com/office/drawing/2014/main" id="{223865AC-40BA-4AAD-B230-3A9CA4518C93}"/>
              </a:ext>
            </a:extLst>
          </p:cNvPr>
          <p:cNvPicPr>
            <a:picLocks noChangeAspect="1"/>
          </p:cNvPicPr>
          <p:nvPr/>
        </p:nvPicPr>
        <p:blipFill>
          <a:blip r:embed="rId2"/>
          <a:stretch>
            <a:fillRect/>
          </a:stretch>
        </p:blipFill>
        <p:spPr>
          <a:xfrm>
            <a:off x="807932" y="999936"/>
            <a:ext cx="10820650" cy="5488609"/>
          </a:xfrm>
          <a:prstGeom prst="rect">
            <a:avLst/>
          </a:prstGeom>
        </p:spPr>
      </p:pic>
    </p:spTree>
    <p:extLst>
      <p:ext uri="{BB962C8B-B14F-4D97-AF65-F5344CB8AC3E}">
        <p14:creationId xmlns:p14="http://schemas.microsoft.com/office/powerpoint/2010/main" val="4114354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9E2206-839B-40D3-96C6-82A20A7B81A4}"/>
              </a:ext>
            </a:extLst>
          </p:cNvPr>
          <p:cNvPicPr>
            <a:picLocks noChangeAspect="1"/>
          </p:cNvPicPr>
          <p:nvPr/>
        </p:nvPicPr>
        <p:blipFill>
          <a:blip r:embed="rId2"/>
          <a:stretch>
            <a:fillRect/>
          </a:stretch>
        </p:blipFill>
        <p:spPr>
          <a:xfrm>
            <a:off x="847653" y="754528"/>
            <a:ext cx="10688565" cy="5734017"/>
          </a:xfrm>
          <a:prstGeom prst="rect">
            <a:avLst/>
          </a:prstGeom>
        </p:spPr>
      </p:pic>
      <p:sp>
        <p:nvSpPr>
          <p:cNvPr id="4" name="TextBox 3">
            <a:extLst>
              <a:ext uri="{FF2B5EF4-FFF2-40B4-BE49-F238E27FC236}">
                <a16:creationId xmlns:a16="http://schemas.microsoft.com/office/drawing/2014/main" id="{9B6FE7D6-F4BF-4510-A1C2-F75B3DE72B40}"/>
              </a:ext>
            </a:extLst>
          </p:cNvPr>
          <p:cNvSpPr txBox="1"/>
          <p:nvPr/>
        </p:nvSpPr>
        <p:spPr>
          <a:xfrm>
            <a:off x="2475345" y="369455"/>
            <a:ext cx="6853382" cy="923330"/>
          </a:xfrm>
          <a:prstGeom prst="rect">
            <a:avLst/>
          </a:prstGeom>
          <a:noFill/>
        </p:spPr>
        <p:txBody>
          <a:bodyPr wrap="square" rtlCol="0">
            <a:spAutoFit/>
          </a:bodyPr>
          <a:lstStyle/>
          <a:p>
            <a:pPr algn="ctr"/>
            <a:r>
              <a:rPr lang="en-US" b="1" i="0" dirty="0">
                <a:solidFill>
                  <a:srgbClr val="0F0F0F"/>
                </a:solidFill>
                <a:effectLst/>
                <a:latin typeface="YouTube Sans"/>
              </a:rPr>
              <a:t>using Docker and Docker-Compose</a:t>
            </a:r>
          </a:p>
          <a:p>
            <a:pPr algn="ctr"/>
            <a:endParaRPr lang="en-US" b="1" i="0" dirty="0">
              <a:solidFill>
                <a:srgbClr val="0F0F0F"/>
              </a:solidFill>
              <a:effectLst/>
              <a:latin typeface="YouTube Sans"/>
            </a:endParaRPr>
          </a:p>
          <a:p>
            <a:pPr algn="ctr"/>
            <a:endParaRPr lang="en-US" dirty="0"/>
          </a:p>
        </p:txBody>
      </p:sp>
    </p:spTree>
    <p:extLst>
      <p:ext uri="{BB962C8B-B14F-4D97-AF65-F5344CB8AC3E}">
        <p14:creationId xmlns:p14="http://schemas.microsoft.com/office/powerpoint/2010/main" val="2297728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27707E-D66E-4535-8DB2-301C7AFE8EDD}"/>
              </a:ext>
            </a:extLst>
          </p:cNvPr>
          <p:cNvSpPr txBox="1"/>
          <p:nvPr/>
        </p:nvSpPr>
        <p:spPr>
          <a:xfrm>
            <a:off x="1712259" y="2413337"/>
            <a:ext cx="9646023" cy="2031325"/>
          </a:xfrm>
          <a:prstGeom prst="rect">
            <a:avLst/>
          </a:prstGeom>
          <a:noFill/>
        </p:spPr>
        <p:txBody>
          <a:bodyPr wrap="square" rtlCol="0">
            <a:spAutoFit/>
          </a:bodyPr>
          <a:lstStyle/>
          <a:p>
            <a:r>
              <a:rPr lang="en-US" dirty="0"/>
              <a:t>Every enterprise is powered by data. We take information in, analyze it, manipulate it, and create more as output. Every application creates data, whether it is log messages, metrics, user activity, outgoing messages, or something else. Every byte of data has a story to tell, something of importance that will inform the next thing to be done. In order to know what that is, we need to get the data from where it is created to where it can be analyzed. We see this every day on websites like Amazon, where our clicks on items of interest to us are turned into recommendations that are shown to us a little later. </a:t>
            </a:r>
          </a:p>
        </p:txBody>
      </p:sp>
    </p:spTree>
    <p:extLst>
      <p:ext uri="{BB962C8B-B14F-4D97-AF65-F5344CB8AC3E}">
        <p14:creationId xmlns:p14="http://schemas.microsoft.com/office/powerpoint/2010/main" val="3815846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2271B9-CCE6-40CD-955A-C5E74515BFD7}"/>
              </a:ext>
            </a:extLst>
          </p:cNvPr>
          <p:cNvSpPr txBox="1"/>
          <p:nvPr/>
        </p:nvSpPr>
        <p:spPr>
          <a:xfrm>
            <a:off x="1990165" y="762000"/>
            <a:ext cx="8139953" cy="369332"/>
          </a:xfrm>
          <a:prstGeom prst="rect">
            <a:avLst/>
          </a:prstGeom>
          <a:noFill/>
        </p:spPr>
        <p:txBody>
          <a:bodyPr wrap="square" rtlCol="0">
            <a:spAutoFit/>
          </a:bodyPr>
          <a:lstStyle/>
          <a:p>
            <a:pPr algn="ctr"/>
            <a:r>
              <a:rPr lang="fr-FR" dirty="0"/>
              <a:t>Interaction </a:t>
            </a:r>
            <a:r>
              <a:rPr lang="fr-FR" dirty="0" err="1"/>
              <a:t>With</a:t>
            </a:r>
            <a:r>
              <a:rPr lang="fr-FR" dirty="0"/>
              <a:t> Kafka</a:t>
            </a:r>
            <a:endParaRPr lang="en-US" dirty="0"/>
          </a:p>
        </p:txBody>
      </p:sp>
      <p:sp>
        <p:nvSpPr>
          <p:cNvPr id="3" name="TextBox 2">
            <a:extLst>
              <a:ext uri="{FF2B5EF4-FFF2-40B4-BE49-F238E27FC236}">
                <a16:creationId xmlns:a16="http://schemas.microsoft.com/office/drawing/2014/main" id="{95A7BF15-136D-4F56-B011-9CA5C05B38FF}"/>
              </a:ext>
            </a:extLst>
          </p:cNvPr>
          <p:cNvSpPr txBox="1"/>
          <p:nvPr/>
        </p:nvSpPr>
        <p:spPr>
          <a:xfrm>
            <a:off x="833718" y="2465294"/>
            <a:ext cx="9377082" cy="369332"/>
          </a:xfrm>
          <a:prstGeom prst="rect">
            <a:avLst/>
          </a:prstGeom>
          <a:noFill/>
        </p:spPr>
        <p:txBody>
          <a:bodyPr wrap="square" rtlCol="0">
            <a:spAutoFit/>
          </a:bodyPr>
          <a:lstStyle/>
          <a:p>
            <a:r>
              <a:rPr lang="fr-FR" dirty="0"/>
              <a:t>Via CLI : ???</a:t>
            </a:r>
            <a:endParaRPr lang="en-US" dirty="0"/>
          </a:p>
        </p:txBody>
      </p:sp>
      <p:sp>
        <p:nvSpPr>
          <p:cNvPr id="4" name="TextBox 3">
            <a:extLst>
              <a:ext uri="{FF2B5EF4-FFF2-40B4-BE49-F238E27FC236}">
                <a16:creationId xmlns:a16="http://schemas.microsoft.com/office/drawing/2014/main" id="{0D271D86-9406-4B16-BF77-EF1213552603}"/>
              </a:ext>
            </a:extLst>
          </p:cNvPr>
          <p:cNvSpPr txBox="1"/>
          <p:nvPr/>
        </p:nvSpPr>
        <p:spPr>
          <a:xfrm>
            <a:off x="986118" y="3429000"/>
            <a:ext cx="10174941" cy="923330"/>
          </a:xfrm>
          <a:prstGeom prst="rect">
            <a:avLst/>
          </a:prstGeom>
          <a:noFill/>
        </p:spPr>
        <p:txBody>
          <a:bodyPr wrap="square" rtlCol="0">
            <a:spAutoFit/>
          </a:bodyPr>
          <a:lstStyle/>
          <a:p>
            <a:r>
              <a:rPr lang="en-US" dirty="0"/>
              <a:t>$ bin/kafka-console-producer.sh --topic </a:t>
            </a:r>
            <a:r>
              <a:rPr lang="en-US" dirty="0" err="1"/>
              <a:t>quickstart</a:t>
            </a:r>
            <a:r>
              <a:rPr lang="en-US" dirty="0"/>
              <a:t>-events --bootstrap-server localhost:9092</a:t>
            </a:r>
          </a:p>
          <a:p>
            <a:r>
              <a:rPr lang="en-US" dirty="0"/>
              <a:t>This is my first event</a:t>
            </a:r>
          </a:p>
          <a:p>
            <a:r>
              <a:rPr lang="en-US" dirty="0"/>
              <a:t>This is my second event</a:t>
            </a:r>
          </a:p>
        </p:txBody>
      </p:sp>
    </p:spTree>
    <p:extLst>
      <p:ext uri="{BB962C8B-B14F-4D97-AF65-F5344CB8AC3E}">
        <p14:creationId xmlns:p14="http://schemas.microsoft.com/office/powerpoint/2010/main" val="3961932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C97980-3EB3-4811-8E9C-49AB6E02D43C}"/>
              </a:ext>
            </a:extLst>
          </p:cNvPr>
          <p:cNvSpPr txBox="1"/>
          <p:nvPr/>
        </p:nvSpPr>
        <p:spPr>
          <a:xfrm>
            <a:off x="2061882" y="358588"/>
            <a:ext cx="7548283" cy="369332"/>
          </a:xfrm>
          <a:prstGeom prst="rect">
            <a:avLst/>
          </a:prstGeom>
          <a:noFill/>
        </p:spPr>
        <p:txBody>
          <a:bodyPr wrap="square" rtlCol="0">
            <a:spAutoFit/>
          </a:bodyPr>
          <a:lstStyle/>
          <a:p>
            <a:pPr algn="ctr"/>
            <a:r>
              <a:rPr lang="fr-FR" dirty="0" err="1"/>
              <a:t>Graphical</a:t>
            </a:r>
            <a:r>
              <a:rPr lang="fr-FR" dirty="0"/>
              <a:t> User Interface</a:t>
            </a:r>
            <a:endParaRPr lang="en-US" dirty="0"/>
          </a:p>
        </p:txBody>
      </p:sp>
      <p:pic>
        <p:nvPicPr>
          <p:cNvPr id="4" name="Picture 3">
            <a:extLst>
              <a:ext uri="{FF2B5EF4-FFF2-40B4-BE49-F238E27FC236}">
                <a16:creationId xmlns:a16="http://schemas.microsoft.com/office/drawing/2014/main" id="{4EFA212A-9F9E-47E3-8F06-510F73CEBE86}"/>
              </a:ext>
            </a:extLst>
          </p:cNvPr>
          <p:cNvPicPr>
            <a:picLocks noChangeAspect="1"/>
          </p:cNvPicPr>
          <p:nvPr/>
        </p:nvPicPr>
        <p:blipFill>
          <a:blip r:embed="rId2"/>
          <a:stretch>
            <a:fillRect/>
          </a:stretch>
        </p:blipFill>
        <p:spPr>
          <a:xfrm>
            <a:off x="1192306" y="966537"/>
            <a:ext cx="10300447" cy="5351930"/>
          </a:xfrm>
          <a:prstGeom prst="rect">
            <a:avLst/>
          </a:prstGeom>
        </p:spPr>
      </p:pic>
    </p:spTree>
    <p:extLst>
      <p:ext uri="{BB962C8B-B14F-4D97-AF65-F5344CB8AC3E}">
        <p14:creationId xmlns:p14="http://schemas.microsoft.com/office/powerpoint/2010/main" val="3582013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62FB25-5D77-414A-94F0-58B1FECECE6E}"/>
              </a:ext>
            </a:extLst>
          </p:cNvPr>
          <p:cNvSpPr txBox="1"/>
          <p:nvPr/>
        </p:nvSpPr>
        <p:spPr>
          <a:xfrm>
            <a:off x="4939553" y="2859741"/>
            <a:ext cx="6257365" cy="369332"/>
          </a:xfrm>
          <a:prstGeom prst="rect">
            <a:avLst/>
          </a:prstGeom>
          <a:noFill/>
        </p:spPr>
        <p:txBody>
          <a:bodyPr wrap="square" rtlCol="0">
            <a:spAutoFit/>
          </a:bodyPr>
          <a:lstStyle/>
          <a:p>
            <a:r>
              <a:rPr lang="fr-FR" dirty="0"/>
              <a:t>Kafka Server</a:t>
            </a:r>
            <a:endParaRPr lang="en-US" dirty="0"/>
          </a:p>
        </p:txBody>
      </p:sp>
    </p:spTree>
    <p:extLst>
      <p:ext uri="{BB962C8B-B14F-4D97-AF65-F5344CB8AC3E}">
        <p14:creationId xmlns:p14="http://schemas.microsoft.com/office/powerpoint/2010/main" val="1785057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97A956-9339-402B-AA0B-C5A16DB02DA0}"/>
              </a:ext>
            </a:extLst>
          </p:cNvPr>
          <p:cNvSpPr txBox="1"/>
          <p:nvPr/>
        </p:nvSpPr>
        <p:spPr>
          <a:xfrm>
            <a:off x="1568824" y="367553"/>
            <a:ext cx="9825317" cy="369332"/>
          </a:xfrm>
          <a:prstGeom prst="rect">
            <a:avLst/>
          </a:prstGeom>
          <a:noFill/>
        </p:spPr>
        <p:txBody>
          <a:bodyPr wrap="square" rtlCol="0">
            <a:spAutoFit/>
          </a:bodyPr>
          <a:lstStyle/>
          <a:p>
            <a:pPr algn="ctr"/>
            <a:r>
              <a:rPr lang="en-US" dirty="0"/>
              <a:t>Topics and Partitions</a:t>
            </a:r>
          </a:p>
        </p:txBody>
      </p:sp>
      <p:sp>
        <p:nvSpPr>
          <p:cNvPr id="3" name="TextBox 2">
            <a:extLst>
              <a:ext uri="{FF2B5EF4-FFF2-40B4-BE49-F238E27FC236}">
                <a16:creationId xmlns:a16="http://schemas.microsoft.com/office/drawing/2014/main" id="{2A4D0011-C37A-413A-9EC3-D98C60195FAD}"/>
              </a:ext>
            </a:extLst>
          </p:cNvPr>
          <p:cNvSpPr txBox="1"/>
          <p:nvPr/>
        </p:nvSpPr>
        <p:spPr>
          <a:xfrm>
            <a:off x="636494" y="1730188"/>
            <a:ext cx="10085294" cy="3139321"/>
          </a:xfrm>
          <a:prstGeom prst="rect">
            <a:avLst/>
          </a:prstGeom>
          <a:noFill/>
        </p:spPr>
        <p:txBody>
          <a:bodyPr wrap="square" rtlCol="0">
            <a:spAutoFit/>
          </a:bodyPr>
          <a:lstStyle/>
          <a:p>
            <a:r>
              <a:rPr lang="en-US" dirty="0"/>
              <a:t>Messages in Kafka are categorized into topics</a:t>
            </a:r>
          </a:p>
          <a:p>
            <a:r>
              <a:rPr lang="en-US" dirty="0"/>
              <a:t>The closest analogies for a topic are a database table or a folder in a filesystem</a:t>
            </a:r>
          </a:p>
          <a:p>
            <a:endParaRPr lang="en-US" dirty="0"/>
          </a:p>
          <a:p>
            <a:r>
              <a:rPr lang="en-US" dirty="0"/>
              <a:t>Topics are divided into a number of partitions</a:t>
            </a:r>
          </a:p>
          <a:p>
            <a:endParaRPr lang="en-US" dirty="0"/>
          </a:p>
          <a:p>
            <a:pPr marL="285750" indent="-285750">
              <a:buFont typeface="Symbol" panose="05050102010706020507" pitchFamily="18" charset="2"/>
              <a:buChar char="Þ"/>
            </a:pPr>
            <a:r>
              <a:rPr lang="en-US" dirty="0"/>
              <a:t>the “commit log” description: a partition is a single log.</a:t>
            </a:r>
          </a:p>
          <a:p>
            <a:pPr marL="285750" indent="-285750">
              <a:buFont typeface="Symbol" panose="05050102010706020507" pitchFamily="18" charset="2"/>
              <a:buChar char="Þ"/>
            </a:pPr>
            <a:endParaRPr lang="en-US" dirty="0"/>
          </a:p>
          <a:p>
            <a:pPr marL="285750" indent="-285750">
              <a:buFont typeface="Symbol" panose="05050102010706020507" pitchFamily="18" charset="2"/>
              <a:buChar char="Þ"/>
            </a:pPr>
            <a:r>
              <a:rPr lang="en-US" dirty="0"/>
              <a:t>Messages are written to it in an append-only fashion, and are read in order from beginning to end</a:t>
            </a:r>
          </a:p>
          <a:p>
            <a:pPr marL="285750" indent="-285750">
              <a:buFont typeface="Symbol" panose="05050102010706020507" pitchFamily="18" charset="2"/>
              <a:buChar char="Þ"/>
            </a:pPr>
            <a:endParaRPr lang="en-US" dirty="0"/>
          </a:p>
          <a:p>
            <a:pPr marL="285750" indent="-285750">
              <a:buFont typeface="Symbol" panose="05050102010706020507" pitchFamily="18" charset="2"/>
              <a:buChar char="Þ"/>
            </a:pPr>
            <a:r>
              <a:rPr lang="en-US" dirty="0"/>
              <a:t>Note that as a topic typically has multiple partitions, there is no guarantee of message time-ordering across the entire topic</a:t>
            </a:r>
          </a:p>
        </p:txBody>
      </p:sp>
    </p:spTree>
    <p:extLst>
      <p:ext uri="{BB962C8B-B14F-4D97-AF65-F5344CB8AC3E}">
        <p14:creationId xmlns:p14="http://schemas.microsoft.com/office/powerpoint/2010/main" val="685438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452A2F-CA8F-4A09-AEAF-316AAEF87A2C}"/>
              </a:ext>
            </a:extLst>
          </p:cNvPr>
          <p:cNvSpPr txBox="1"/>
          <p:nvPr/>
        </p:nvSpPr>
        <p:spPr>
          <a:xfrm>
            <a:off x="3469341" y="744071"/>
            <a:ext cx="6391835" cy="369332"/>
          </a:xfrm>
          <a:prstGeom prst="rect">
            <a:avLst/>
          </a:prstGeom>
          <a:noFill/>
        </p:spPr>
        <p:txBody>
          <a:bodyPr wrap="square" rtlCol="0">
            <a:spAutoFit/>
          </a:bodyPr>
          <a:lstStyle/>
          <a:p>
            <a:pPr algn="ctr"/>
            <a:r>
              <a:rPr lang="en-US" dirty="0"/>
              <a:t>The offset</a:t>
            </a:r>
          </a:p>
        </p:txBody>
      </p:sp>
      <p:sp>
        <p:nvSpPr>
          <p:cNvPr id="3" name="TextBox 2">
            <a:extLst>
              <a:ext uri="{FF2B5EF4-FFF2-40B4-BE49-F238E27FC236}">
                <a16:creationId xmlns:a16="http://schemas.microsoft.com/office/drawing/2014/main" id="{5D72372B-232E-438E-9107-CFF9CC340109}"/>
              </a:ext>
            </a:extLst>
          </p:cNvPr>
          <p:cNvSpPr txBox="1"/>
          <p:nvPr/>
        </p:nvSpPr>
        <p:spPr>
          <a:xfrm>
            <a:off x="770965" y="1658471"/>
            <a:ext cx="10632141" cy="1200329"/>
          </a:xfrm>
          <a:prstGeom prst="rect">
            <a:avLst/>
          </a:prstGeom>
          <a:noFill/>
        </p:spPr>
        <p:txBody>
          <a:bodyPr wrap="square" rtlCol="0">
            <a:spAutoFit/>
          </a:bodyPr>
          <a:lstStyle/>
          <a:p>
            <a:r>
              <a:rPr lang="en-US" dirty="0"/>
              <a:t>The offset is another bit of metadata—an integer value that continually increases—that Kafka adds to each message as it is produced. Each message in a given partition has a unique offset. By storing the offset of the last consumed message for each partition, either in Zookeeper or in Kafka itself, a consumer can stop and restart without losing its place.</a:t>
            </a:r>
          </a:p>
        </p:txBody>
      </p:sp>
    </p:spTree>
    <p:extLst>
      <p:ext uri="{BB962C8B-B14F-4D97-AF65-F5344CB8AC3E}">
        <p14:creationId xmlns:p14="http://schemas.microsoft.com/office/powerpoint/2010/main" val="13846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265DE0-E74E-4B59-A786-E0C69F259C66}"/>
              </a:ext>
            </a:extLst>
          </p:cNvPr>
          <p:cNvSpPr txBox="1"/>
          <p:nvPr/>
        </p:nvSpPr>
        <p:spPr>
          <a:xfrm>
            <a:off x="3469341" y="744071"/>
            <a:ext cx="6391835" cy="369332"/>
          </a:xfrm>
          <a:prstGeom prst="rect">
            <a:avLst/>
          </a:prstGeom>
          <a:noFill/>
        </p:spPr>
        <p:txBody>
          <a:bodyPr wrap="square" rtlCol="0">
            <a:spAutoFit/>
          </a:bodyPr>
          <a:lstStyle/>
          <a:p>
            <a:pPr algn="ctr"/>
            <a:r>
              <a:rPr lang="en-US" dirty="0"/>
              <a:t>Brokers and Clusters	</a:t>
            </a:r>
          </a:p>
        </p:txBody>
      </p:sp>
      <p:sp>
        <p:nvSpPr>
          <p:cNvPr id="3" name="TextBox 2">
            <a:extLst>
              <a:ext uri="{FF2B5EF4-FFF2-40B4-BE49-F238E27FC236}">
                <a16:creationId xmlns:a16="http://schemas.microsoft.com/office/drawing/2014/main" id="{208A6CEB-33E3-4F20-BA69-596C183D493D}"/>
              </a:ext>
            </a:extLst>
          </p:cNvPr>
          <p:cNvSpPr txBox="1"/>
          <p:nvPr/>
        </p:nvSpPr>
        <p:spPr>
          <a:xfrm>
            <a:off x="914400" y="1900518"/>
            <a:ext cx="10470776" cy="1477328"/>
          </a:xfrm>
          <a:prstGeom prst="rect">
            <a:avLst/>
          </a:prstGeom>
          <a:noFill/>
        </p:spPr>
        <p:txBody>
          <a:bodyPr wrap="square" rtlCol="0">
            <a:spAutoFit/>
          </a:bodyPr>
          <a:lstStyle/>
          <a:p>
            <a:r>
              <a:rPr lang="en-US" dirty="0"/>
              <a:t>A single Kafka server is called a broker. The broker receives messages from producers, assigns offsets to them, and commits the messages to storage on disk. It also services consumers, responding to fetch requests for partitions and responding with the </a:t>
            </a:r>
            <a:r>
              <a:rPr lang="en-US" dirty="0" err="1"/>
              <a:t>mes</a:t>
            </a:r>
            <a:r>
              <a:rPr lang="en-US" dirty="0"/>
              <a:t>‐ sages that have been committed to disk. Depending on the specific hardware and its performance characteristics, a single broker can easily handle thousands of partitions and millions of messages per second.</a:t>
            </a:r>
          </a:p>
        </p:txBody>
      </p:sp>
    </p:spTree>
    <p:extLst>
      <p:ext uri="{BB962C8B-B14F-4D97-AF65-F5344CB8AC3E}">
        <p14:creationId xmlns:p14="http://schemas.microsoft.com/office/powerpoint/2010/main" val="2843393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CDF85E-0CEC-4135-9B2F-804DB58E072A}"/>
              </a:ext>
            </a:extLst>
          </p:cNvPr>
          <p:cNvPicPr>
            <a:picLocks noChangeAspect="1"/>
          </p:cNvPicPr>
          <p:nvPr/>
        </p:nvPicPr>
        <p:blipFill>
          <a:blip r:embed="rId2"/>
          <a:stretch>
            <a:fillRect/>
          </a:stretch>
        </p:blipFill>
        <p:spPr>
          <a:xfrm>
            <a:off x="189675" y="51916"/>
            <a:ext cx="11812649" cy="6754168"/>
          </a:xfrm>
          <a:prstGeom prst="rect">
            <a:avLst/>
          </a:prstGeom>
        </p:spPr>
      </p:pic>
    </p:spTree>
    <p:extLst>
      <p:ext uri="{BB962C8B-B14F-4D97-AF65-F5344CB8AC3E}">
        <p14:creationId xmlns:p14="http://schemas.microsoft.com/office/powerpoint/2010/main" val="3846318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1CD1D1-5545-4D61-A907-627172452929}"/>
              </a:ext>
            </a:extLst>
          </p:cNvPr>
          <p:cNvPicPr>
            <a:picLocks noChangeAspect="1"/>
          </p:cNvPicPr>
          <p:nvPr/>
        </p:nvPicPr>
        <p:blipFill>
          <a:blip r:embed="rId2"/>
          <a:stretch>
            <a:fillRect/>
          </a:stretch>
        </p:blipFill>
        <p:spPr>
          <a:xfrm>
            <a:off x="261123" y="90021"/>
            <a:ext cx="11669754" cy="6677957"/>
          </a:xfrm>
          <a:prstGeom prst="rect">
            <a:avLst/>
          </a:prstGeom>
        </p:spPr>
      </p:pic>
    </p:spTree>
    <p:extLst>
      <p:ext uri="{BB962C8B-B14F-4D97-AF65-F5344CB8AC3E}">
        <p14:creationId xmlns:p14="http://schemas.microsoft.com/office/powerpoint/2010/main" val="3260116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63AE4B-40B4-4031-944C-D15BA16D0CE4}"/>
              </a:ext>
            </a:extLst>
          </p:cNvPr>
          <p:cNvSpPr txBox="1"/>
          <p:nvPr/>
        </p:nvSpPr>
        <p:spPr>
          <a:xfrm>
            <a:off x="1694329" y="475129"/>
            <a:ext cx="8319247" cy="369332"/>
          </a:xfrm>
          <a:prstGeom prst="rect">
            <a:avLst/>
          </a:prstGeom>
          <a:noFill/>
        </p:spPr>
        <p:txBody>
          <a:bodyPr wrap="square" rtlCol="0">
            <a:spAutoFit/>
          </a:bodyPr>
          <a:lstStyle/>
          <a:p>
            <a:r>
              <a:rPr lang="en-US" dirty="0"/>
              <a:t>Topic Configurations</a:t>
            </a:r>
          </a:p>
        </p:txBody>
      </p:sp>
      <p:sp>
        <p:nvSpPr>
          <p:cNvPr id="3" name="TextBox 2">
            <a:extLst>
              <a:ext uri="{FF2B5EF4-FFF2-40B4-BE49-F238E27FC236}">
                <a16:creationId xmlns:a16="http://schemas.microsoft.com/office/drawing/2014/main" id="{6DD27F0B-4CA9-4768-B78C-FCA6774C470D}"/>
              </a:ext>
            </a:extLst>
          </p:cNvPr>
          <p:cNvSpPr txBox="1"/>
          <p:nvPr/>
        </p:nvSpPr>
        <p:spPr>
          <a:xfrm>
            <a:off x="968188" y="1443318"/>
            <a:ext cx="10157012" cy="1477328"/>
          </a:xfrm>
          <a:prstGeom prst="rect">
            <a:avLst/>
          </a:prstGeom>
          <a:noFill/>
        </p:spPr>
        <p:txBody>
          <a:bodyPr wrap="square" rtlCol="0">
            <a:spAutoFit/>
          </a:bodyPr>
          <a:lstStyle/>
          <a:p>
            <a:r>
              <a:rPr lang="en-US" dirty="0" err="1"/>
              <a:t>num.partitions</a:t>
            </a:r>
            <a:r>
              <a:rPr lang="en-US" dirty="0"/>
              <a:t>: parameter determines how many partitions a new topic is created with, primarily when automatic topic creation is enabled (which is the default setting). This parameter defaults to one partition. Keep in mind that the number of partitions for a topic can only be increased, never decreased. This means that if a topic needs to have fewer partitions than </a:t>
            </a:r>
            <a:r>
              <a:rPr lang="en-US" dirty="0" err="1"/>
              <a:t>num.partitions</a:t>
            </a:r>
            <a:r>
              <a:rPr lang="en-US" dirty="0"/>
              <a:t>, care will need to be taken to manually create the topic</a:t>
            </a:r>
          </a:p>
        </p:txBody>
      </p:sp>
      <p:sp>
        <p:nvSpPr>
          <p:cNvPr id="4" name="TextBox 3">
            <a:extLst>
              <a:ext uri="{FF2B5EF4-FFF2-40B4-BE49-F238E27FC236}">
                <a16:creationId xmlns:a16="http://schemas.microsoft.com/office/drawing/2014/main" id="{10486DB4-494D-4C9B-ADD6-6C95556DF87D}"/>
              </a:ext>
            </a:extLst>
          </p:cNvPr>
          <p:cNvSpPr txBox="1"/>
          <p:nvPr/>
        </p:nvSpPr>
        <p:spPr>
          <a:xfrm>
            <a:off x="968188" y="3429000"/>
            <a:ext cx="10390094" cy="1477328"/>
          </a:xfrm>
          <a:prstGeom prst="rect">
            <a:avLst/>
          </a:prstGeom>
          <a:noFill/>
        </p:spPr>
        <p:txBody>
          <a:bodyPr wrap="square" rtlCol="0">
            <a:spAutoFit/>
          </a:bodyPr>
          <a:lstStyle/>
          <a:p>
            <a:r>
              <a:rPr lang="fr-FR" dirty="0"/>
              <a:t>P</a:t>
            </a:r>
            <a:r>
              <a:rPr lang="en-US" dirty="0" err="1"/>
              <a:t>artitions</a:t>
            </a:r>
            <a:r>
              <a:rPr lang="en-US" dirty="0"/>
              <a:t> are the way a topic is scaled within a Kafka </a:t>
            </a:r>
            <a:r>
              <a:rPr lang="en-US" dirty="0" err="1"/>
              <a:t>clus</a:t>
            </a:r>
            <a:r>
              <a:rPr lang="en-US" dirty="0"/>
              <a:t>‐ </a:t>
            </a:r>
            <a:r>
              <a:rPr lang="en-US" dirty="0" err="1"/>
              <a:t>ter</a:t>
            </a:r>
            <a:r>
              <a:rPr lang="en-US" dirty="0"/>
              <a:t>, which makes it important to use partition counts that will balance the message load across the entire cluster as brokers are added. Many users will have the partition count for a topic be equal to, or a multiple of, the number of brokers in the cluster. This allows the partitions to be evenly distributed to the brokers, which will evenly distribute the message load. This is not a requirement, however, as you can also </a:t>
            </a:r>
            <a:r>
              <a:rPr lang="en-US" dirty="0" err="1"/>
              <a:t>bal</a:t>
            </a:r>
            <a:r>
              <a:rPr lang="en-US" dirty="0"/>
              <a:t>‐ </a:t>
            </a:r>
            <a:r>
              <a:rPr lang="en-US" dirty="0" err="1"/>
              <a:t>ance</a:t>
            </a:r>
            <a:r>
              <a:rPr lang="en-US" dirty="0"/>
              <a:t> message load by having multiple topics.</a:t>
            </a:r>
          </a:p>
        </p:txBody>
      </p:sp>
    </p:spTree>
    <p:extLst>
      <p:ext uri="{BB962C8B-B14F-4D97-AF65-F5344CB8AC3E}">
        <p14:creationId xmlns:p14="http://schemas.microsoft.com/office/powerpoint/2010/main" val="3228524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F6AF49-2071-4262-8FB4-E3FD39D2D0FE}"/>
              </a:ext>
            </a:extLst>
          </p:cNvPr>
          <p:cNvSpPr txBox="1"/>
          <p:nvPr/>
        </p:nvSpPr>
        <p:spPr>
          <a:xfrm>
            <a:off x="2196353" y="493059"/>
            <a:ext cx="6893859" cy="376517"/>
          </a:xfrm>
          <a:prstGeom prst="rect">
            <a:avLst/>
          </a:prstGeom>
          <a:noFill/>
        </p:spPr>
        <p:txBody>
          <a:bodyPr wrap="square" rtlCol="0">
            <a:spAutoFit/>
          </a:bodyPr>
          <a:lstStyle/>
          <a:p>
            <a:r>
              <a:rPr lang="en-US" dirty="0"/>
              <a:t>How to Choose the Number of Partitions</a:t>
            </a:r>
          </a:p>
        </p:txBody>
      </p:sp>
      <p:sp>
        <p:nvSpPr>
          <p:cNvPr id="3" name="TextBox 2">
            <a:extLst>
              <a:ext uri="{FF2B5EF4-FFF2-40B4-BE49-F238E27FC236}">
                <a16:creationId xmlns:a16="http://schemas.microsoft.com/office/drawing/2014/main" id="{BD82AD50-9690-4A84-9EFA-0322CBBA21F1}"/>
              </a:ext>
            </a:extLst>
          </p:cNvPr>
          <p:cNvSpPr txBox="1"/>
          <p:nvPr/>
        </p:nvSpPr>
        <p:spPr>
          <a:xfrm>
            <a:off x="672353" y="2420470"/>
            <a:ext cx="10470776" cy="1754326"/>
          </a:xfrm>
          <a:prstGeom prst="rect">
            <a:avLst/>
          </a:prstGeom>
          <a:noFill/>
        </p:spPr>
        <p:txBody>
          <a:bodyPr wrap="square" rtlCol="0">
            <a:spAutoFit/>
          </a:bodyPr>
          <a:lstStyle/>
          <a:p>
            <a:pPr marL="285750" indent="-285750">
              <a:buFontTx/>
              <a:buChar char="-"/>
            </a:pPr>
            <a:r>
              <a:rPr lang="en-US" dirty="0"/>
              <a:t>What is the throughput you expect to achieve for the topic? For example, do you expect to write 100 KB per second or 1 GB per second? </a:t>
            </a:r>
          </a:p>
          <a:p>
            <a:pPr marL="285750" indent="-285750">
              <a:buFontTx/>
              <a:buChar char="-"/>
            </a:pPr>
            <a:r>
              <a:rPr lang="en-US" dirty="0"/>
              <a:t>Consider the number of partitions you will place on each broker and available diskspace and network bandwidth per broker.</a:t>
            </a:r>
          </a:p>
          <a:p>
            <a:pPr marL="285750" indent="-285750">
              <a:buFontTx/>
              <a:buChar char="-"/>
            </a:pPr>
            <a:r>
              <a:rPr lang="en-US" dirty="0"/>
              <a:t>Avoid overestimating, as each partition uses memory and other resources on the broker and will increase the time for leader elections.</a:t>
            </a:r>
          </a:p>
        </p:txBody>
      </p:sp>
    </p:spTree>
    <p:extLst>
      <p:ext uri="{BB962C8B-B14F-4D97-AF65-F5344CB8AC3E}">
        <p14:creationId xmlns:p14="http://schemas.microsoft.com/office/powerpoint/2010/main" val="194410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893F5E-9D5B-4038-9981-553382CB3FC2}"/>
              </a:ext>
            </a:extLst>
          </p:cNvPr>
          <p:cNvPicPr>
            <a:picLocks noChangeAspect="1"/>
          </p:cNvPicPr>
          <p:nvPr/>
        </p:nvPicPr>
        <p:blipFill>
          <a:blip r:embed="rId2"/>
          <a:stretch>
            <a:fillRect/>
          </a:stretch>
        </p:blipFill>
        <p:spPr>
          <a:xfrm>
            <a:off x="127754" y="32863"/>
            <a:ext cx="11936491" cy="6792273"/>
          </a:xfrm>
          <a:prstGeom prst="rect">
            <a:avLst/>
          </a:prstGeom>
        </p:spPr>
      </p:pic>
    </p:spTree>
    <p:extLst>
      <p:ext uri="{BB962C8B-B14F-4D97-AF65-F5344CB8AC3E}">
        <p14:creationId xmlns:p14="http://schemas.microsoft.com/office/powerpoint/2010/main" val="40712512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D893F9-2052-4CF3-A7BA-8C80B2DF9105}"/>
              </a:ext>
            </a:extLst>
          </p:cNvPr>
          <p:cNvPicPr>
            <a:picLocks noChangeAspect="1"/>
          </p:cNvPicPr>
          <p:nvPr/>
        </p:nvPicPr>
        <p:blipFill>
          <a:blip r:embed="rId2"/>
          <a:stretch>
            <a:fillRect/>
          </a:stretch>
        </p:blipFill>
        <p:spPr>
          <a:xfrm>
            <a:off x="203965" y="199574"/>
            <a:ext cx="11784070" cy="6458851"/>
          </a:xfrm>
          <a:prstGeom prst="rect">
            <a:avLst/>
          </a:prstGeom>
        </p:spPr>
      </p:pic>
    </p:spTree>
    <p:extLst>
      <p:ext uri="{BB962C8B-B14F-4D97-AF65-F5344CB8AC3E}">
        <p14:creationId xmlns:p14="http://schemas.microsoft.com/office/powerpoint/2010/main" val="1214233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3A6485-E46B-44BA-8D78-CDD18CF69BB5}"/>
              </a:ext>
            </a:extLst>
          </p:cNvPr>
          <p:cNvPicPr>
            <a:picLocks noChangeAspect="1"/>
          </p:cNvPicPr>
          <p:nvPr/>
        </p:nvPicPr>
        <p:blipFill>
          <a:blip r:embed="rId2"/>
          <a:stretch>
            <a:fillRect/>
          </a:stretch>
        </p:blipFill>
        <p:spPr>
          <a:xfrm>
            <a:off x="80123" y="43512"/>
            <a:ext cx="12031754" cy="6735115"/>
          </a:xfrm>
          <a:prstGeom prst="rect">
            <a:avLst/>
          </a:prstGeom>
        </p:spPr>
      </p:pic>
    </p:spTree>
    <p:extLst>
      <p:ext uri="{BB962C8B-B14F-4D97-AF65-F5344CB8AC3E}">
        <p14:creationId xmlns:p14="http://schemas.microsoft.com/office/powerpoint/2010/main" val="796604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F4E39F-131B-4C86-B5F6-A33C4C4B5893}"/>
              </a:ext>
            </a:extLst>
          </p:cNvPr>
          <p:cNvPicPr>
            <a:picLocks noChangeAspect="1"/>
          </p:cNvPicPr>
          <p:nvPr/>
        </p:nvPicPr>
        <p:blipFill>
          <a:blip r:embed="rId2"/>
          <a:stretch>
            <a:fillRect/>
          </a:stretch>
        </p:blipFill>
        <p:spPr>
          <a:xfrm>
            <a:off x="0" y="9525"/>
            <a:ext cx="12192000" cy="6838950"/>
          </a:xfrm>
          <a:prstGeom prst="rect">
            <a:avLst/>
          </a:prstGeom>
        </p:spPr>
      </p:pic>
    </p:spTree>
    <p:extLst>
      <p:ext uri="{BB962C8B-B14F-4D97-AF65-F5344CB8AC3E}">
        <p14:creationId xmlns:p14="http://schemas.microsoft.com/office/powerpoint/2010/main" val="998182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2D066E-B085-4260-92CC-465104E833F2}"/>
              </a:ext>
            </a:extLst>
          </p:cNvPr>
          <p:cNvPicPr>
            <a:picLocks noChangeAspect="1"/>
          </p:cNvPicPr>
          <p:nvPr/>
        </p:nvPicPr>
        <p:blipFill>
          <a:blip r:embed="rId2"/>
          <a:stretch>
            <a:fillRect/>
          </a:stretch>
        </p:blipFill>
        <p:spPr>
          <a:xfrm>
            <a:off x="103939" y="61442"/>
            <a:ext cx="11984122" cy="6735115"/>
          </a:xfrm>
          <a:prstGeom prst="rect">
            <a:avLst/>
          </a:prstGeom>
        </p:spPr>
      </p:pic>
    </p:spTree>
    <p:extLst>
      <p:ext uri="{BB962C8B-B14F-4D97-AF65-F5344CB8AC3E}">
        <p14:creationId xmlns:p14="http://schemas.microsoft.com/office/powerpoint/2010/main" val="1965275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ED4577-DB5D-491F-80A2-3E22851D1D8A}"/>
              </a:ext>
            </a:extLst>
          </p:cNvPr>
          <p:cNvPicPr>
            <a:picLocks noChangeAspect="1"/>
          </p:cNvPicPr>
          <p:nvPr/>
        </p:nvPicPr>
        <p:blipFill>
          <a:blip r:embed="rId2"/>
          <a:stretch>
            <a:fillRect/>
          </a:stretch>
        </p:blipFill>
        <p:spPr>
          <a:xfrm>
            <a:off x="61070" y="47153"/>
            <a:ext cx="12069859" cy="6763694"/>
          </a:xfrm>
          <a:prstGeom prst="rect">
            <a:avLst/>
          </a:prstGeom>
        </p:spPr>
      </p:pic>
    </p:spTree>
    <p:extLst>
      <p:ext uri="{BB962C8B-B14F-4D97-AF65-F5344CB8AC3E}">
        <p14:creationId xmlns:p14="http://schemas.microsoft.com/office/powerpoint/2010/main" val="62569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D1A8A29-B781-411C-B020-407D8C322495}"/>
              </a:ext>
            </a:extLst>
          </p:cNvPr>
          <p:cNvSpPr/>
          <p:nvPr/>
        </p:nvSpPr>
        <p:spPr>
          <a:xfrm>
            <a:off x="1201271" y="439270"/>
            <a:ext cx="9117106" cy="5997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18EDDE-BC1E-43FC-A233-8BA0EBF62DB1}"/>
              </a:ext>
            </a:extLst>
          </p:cNvPr>
          <p:cNvSpPr txBox="1"/>
          <p:nvPr/>
        </p:nvSpPr>
        <p:spPr>
          <a:xfrm>
            <a:off x="4796118" y="259976"/>
            <a:ext cx="3612776" cy="369332"/>
          </a:xfrm>
          <a:prstGeom prst="rect">
            <a:avLst/>
          </a:prstGeom>
          <a:noFill/>
        </p:spPr>
        <p:txBody>
          <a:bodyPr wrap="square" rtlCol="0">
            <a:spAutoFit/>
          </a:bodyPr>
          <a:lstStyle/>
          <a:p>
            <a:r>
              <a:rPr lang="fr-FR" dirty="0"/>
              <a:t>Kafka Server</a:t>
            </a:r>
            <a:endParaRPr lang="en-US" dirty="0"/>
          </a:p>
        </p:txBody>
      </p:sp>
      <p:sp>
        <p:nvSpPr>
          <p:cNvPr id="4" name="Rectangle: Rounded Corners 3">
            <a:extLst>
              <a:ext uri="{FF2B5EF4-FFF2-40B4-BE49-F238E27FC236}">
                <a16:creationId xmlns:a16="http://schemas.microsoft.com/office/drawing/2014/main" id="{813E4CBF-4988-4569-B018-99EBD6D3169D}"/>
              </a:ext>
            </a:extLst>
          </p:cNvPr>
          <p:cNvSpPr/>
          <p:nvPr/>
        </p:nvSpPr>
        <p:spPr>
          <a:xfrm>
            <a:off x="1873623" y="2348753"/>
            <a:ext cx="2949388" cy="196327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B1D3339-44B0-43BE-B97B-5C3F2704C99A}"/>
              </a:ext>
            </a:extLst>
          </p:cNvPr>
          <p:cNvSpPr/>
          <p:nvPr/>
        </p:nvSpPr>
        <p:spPr>
          <a:xfrm>
            <a:off x="5325034" y="1129553"/>
            <a:ext cx="2949388" cy="196327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9303AC8-AED0-4CD5-A588-8CB97A68C71D}"/>
              </a:ext>
            </a:extLst>
          </p:cNvPr>
          <p:cNvSpPr/>
          <p:nvPr/>
        </p:nvSpPr>
        <p:spPr>
          <a:xfrm>
            <a:off x="5567082" y="3751728"/>
            <a:ext cx="2949388" cy="196327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E2D29A2-D5C8-4674-929C-2BDE3704EB8D}"/>
              </a:ext>
            </a:extLst>
          </p:cNvPr>
          <p:cNvSpPr txBox="1"/>
          <p:nvPr/>
        </p:nvSpPr>
        <p:spPr>
          <a:xfrm>
            <a:off x="2752164" y="2045305"/>
            <a:ext cx="2232212" cy="369332"/>
          </a:xfrm>
          <a:prstGeom prst="rect">
            <a:avLst/>
          </a:prstGeom>
          <a:noFill/>
        </p:spPr>
        <p:txBody>
          <a:bodyPr wrap="square" rtlCol="0">
            <a:spAutoFit/>
          </a:bodyPr>
          <a:lstStyle/>
          <a:p>
            <a:r>
              <a:rPr lang="fr-FR" dirty="0"/>
              <a:t>Broker</a:t>
            </a:r>
            <a:endParaRPr lang="en-US" dirty="0"/>
          </a:p>
        </p:txBody>
      </p:sp>
      <p:sp>
        <p:nvSpPr>
          <p:cNvPr id="8" name="TextBox 7">
            <a:extLst>
              <a:ext uri="{FF2B5EF4-FFF2-40B4-BE49-F238E27FC236}">
                <a16:creationId xmlns:a16="http://schemas.microsoft.com/office/drawing/2014/main" id="{11E02B60-F306-471C-AC03-F934E2FF970D}"/>
              </a:ext>
            </a:extLst>
          </p:cNvPr>
          <p:cNvSpPr txBox="1"/>
          <p:nvPr/>
        </p:nvSpPr>
        <p:spPr>
          <a:xfrm>
            <a:off x="6176682" y="824290"/>
            <a:ext cx="2232212" cy="369332"/>
          </a:xfrm>
          <a:prstGeom prst="rect">
            <a:avLst/>
          </a:prstGeom>
          <a:noFill/>
        </p:spPr>
        <p:txBody>
          <a:bodyPr wrap="square" rtlCol="0">
            <a:spAutoFit/>
          </a:bodyPr>
          <a:lstStyle/>
          <a:p>
            <a:r>
              <a:rPr lang="fr-FR" dirty="0"/>
              <a:t>Broker</a:t>
            </a:r>
            <a:endParaRPr lang="en-US" dirty="0"/>
          </a:p>
        </p:txBody>
      </p:sp>
      <p:sp>
        <p:nvSpPr>
          <p:cNvPr id="9" name="TextBox 8">
            <a:extLst>
              <a:ext uri="{FF2B5EF4-FFF2-40B4-BE49-F238E27FC236}">
                <a16:creationId xmlns:a16="http://schemas.microsoft.com/office/drawing/2014/main" id="{CA1D8292-8D45-4A2D-BD94-4F3DB459E9D5}"/>
              </a:ext>
            </a:extLst>
          </p:cNvPr>
          <p:cNvSpPr txBox="1"/>
          <p:nvPr/>
        </p:nvSpPr>
        <p:spPr>
          <a:xfrm>
            <a:off x="6454588" y="3438427"/>
            <a:ext cx="2232212" cy="369332"/>
          </a:xfrm>
          <a:prstGeom prst="rect">
            <a:avLst/>
          </a:prstGeom>
          <a:noFill/>
        </p:spPr>
        <p:txBody>
          <a:bodyPr wrap="square" rtlCol="0">
            <a:spAutoFit/>
          </a:bodyPr>
          <a:lstStyle/>
          <a:p>
            <a:r>
              <a:rPr lang="fr-FR" dirty="0"/>
              <a:t>Broker</a:t>
            </a:r>
            <a:endParaRPr lang="en-US" dirty="0"/>
          </a:p>
        </p:txBody>
      </p:sp>
      <p:sp>
        <p:nvSpPr>
          <p:cNvPr id="10" name="Rectangle 9">
            <a:extLst>
              <a:ext uri="{FF2B5EF4-FFF2-40B4-BE49-F238E27FC236}">
                <a16:creationId xmlns:a16="http://schemas.microsoft.com/office/drawing/2014/main" id="{3BDFA741-37C0-4DFC-8C40-13DCEA96AD66}"/>
              </a:ext>
            </a:extLst>
          </p:cNvPr>
          <p:cNvSpPr/>
          <p:nvPr/>
        </p:nvSpPr>
        <p:spPr>
          <a:xfrm>
            <a:off x="5862917" y="1534960"/>
            <a:ext cx="1918449" cy="1342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D20BACC-842C-4E03-9D10-FE4F96E70716}"/>
              </a:ext>
            </a:extLst>
          </p:cNvPr>
          <p:cNvSpPr txBox="1"/>
          <p:nvPr/>
        </p:nvSpPr>
        <p:spPr>
          <a:xfrm>
            <a:off x="6414247" y="1246275"/>
            <a:ext cx="1156447" cy="369332"/>
          </a:xfrm>
          <a:prstGeom prst="rect">
            <a:avLst/>
          </a:prstGeom>
          <a:noFill/>
        </p:spPr>
        <p:txBody>
          <a:bodyPr wrap="square" rtlCol="0">
            <a:spAutoFit/>
          </a:bodyPr>
          <a:lstStyle/>
          <a:p>
            <a:r>
              <a:rPr lang="fr-FR" dirty="0"/>
              <a:t>Topic</a:t>
            </a:r>
            <a:endParaRPr lang="en-US" dirty="0"/>
          </a:p>
        </p:txBody>
      </p:sp>
      <p:sp>
        <p:nvSpPr>
          <p:cNvPr id="12" name="Rectangle 11">
            <a:extLst>
              <a:ext uri="{FF2B5EF4-FFF2-40B4-BE49-F238E27FC236}">
                <a16:creationId xmlns:a16="http://schemas.microsoft.com/office/drawing/2014/main" id="{8A95C1A4-5922-4741-AFE2-1737C538CB30}"/>
              </a:ext>
            </a:extLst>
          </p:cNvPr>
          <p:cNvSpPr/>
          <p:nvPr/>
        </p:nvSpPr>
        <p:spPr>
          <a:xfrm>
            <a:off x="6013075" y="2122978"/>
            <a:ext cx="1573306" cy="22920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D521D28-C0FC-4C1B-B9A1-799730A73FFF}"/>
              </a:ext>
            </a:extLst>
          </p:cNvPr>
          <p:cNvSpPr/>
          <p:nvPr/>
        </p:nvSpPr>
        <p:spPr>
          <a:xfrm>
            <a:off x="6035488" y="2496526"/>
            <a:ext cx="1573306" cy="22920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52846A5-C4A7-42C9-B555-EDA5C46FB499}"/>
              </a:ext>
            </a:extLst>
          </p:cNvPr>
          <p:cNvSpPr txBox="1"/>
          <p:nvPr/>
        </p:nvSpPr>
        <p:spPr>
          <a:xfrm>
            <a:off x="6176682" y="1804632"/>
            <a:ext cx="1299883" cy="369332"/>
          </a:xfrm>
          <a:prstGeom prst="rect">
            <a:avLst/>
          </a:prstGeom>
          <a:noFill/>
        </p:spPr>
        <p:txBody>
          <a:bodyPr wrap="square" rtlCol="0">
            <a:spAutoFit/>
          </a:bodyPr>
          <a:lstStyle/>
          <a:p>
            <a:r>
              <a:rPr lang="fr-FR" dirty="0"/>
              <a:t>Partitions</a:t>
            </a:r>
            <a:endParaRPr lang="en-US" dirty="0"/>
          </a:p>
        </p:txBody>
      </p:sp>
      <p:sp>
        <p:nvSpPr>
          <p:cNvPr id="15" name="Flowchart: Sequential Access Storage 14">
            <a:extLst>
              <a:ext uri="{FF2B5EF4-FFF2-40B4-BE49-F238E27FC236}">
                <a16:creationId xmlns:a16="http://schemas.microsoft.com/office/drawing/2014/main" id="{BCEF278E-1B45-48C2-8872-3ED322FFC4EA}"/>
              </a:ext>
            </a:extLst>
          </p:cNvPr>
          <p:cNvSpPr/>
          <p:nvPr/>
        </p:nvSpPr>
        <p:spPr>
          <a:xfrm>
            <a:off x="98612" y="1615608"/>
            <a:ext cx="1699935" cy="1372284"/>
          </a:xfrm>
          <a:prstGeom prst="flowChartMagneticTap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74C119E-C651-402F-A921-B5F1A4791871}"/>
              </a:ext>
            </a:extLst>
          </p:cNvPr>
          <p:cNvSpPr txBox="1"/>
          <p:nvPr/>
        </p:nvSpPr>
        <p:spPr>
          <a:xfrm>
            <a:off x="358587" y="2127194"/>
            <a:ext cx="1228165" cy="646331"/>
          </a:xfrm>
          <a:prstGeom prst="rect">
            <a:avLst/>
          </a:prstGeom>
          <a:noFill/>
        </p:spPr>
        <p:txBody>
          <a:bodyPr wrap="square" rtlCol="0">
            <a:spAutoFit/>
          </a:bodyPr>
          <a:lstStyle/>
          <a:p>
            <a:r>
              <a:rPr lang="fr-FR" dirty="0"/>
              <a:t>Broker.id: 0</a:t>
            </a:r>
            <a:endParaRPr lang="en-US" dirty="0"/>
          </a:p>
        </p:txBody>
      </p:sp>
      <p:sp>
        <p:nvSpPr>
          <p:cNvPr id="17" name="Flowchart: Sequential Access Storage 16">
            <a:extLst>
              <a:ext uri="{FF2B5EF4-FFF2-40B4-BE49-F238E27FC236}">
                <a16:creationId xmlns:a16="http://schemas.microsoft.com/office/drawing/2014/main" id="{5C38290A-2397-4621-9AAC-BEF5B699A6D5}"/>
              </a:ext>
            </a:extLst>
          </p:cNvPr>
          <p:cNvSpPr/>
          <p:nvPr/>
        </p:nvSpPr>
        <p:spPr>
          <a:xfrm>
            <a:off x="3762372" y="4839392"/>
            <a:ext cx="1699935" cy="1372284"/>
          </a:xfrm>
          <a:prstGeom prst="flowChartMagneticTap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FCE58EF-8D96-4201-BFAB-D663CC73191F}"/>
              </a:ext>
            </a:extLst>
          </p:cNvPr>
          <p:cNvSpPr txBox="1"/>
          <p:nvPr/>
        </p:nvSpPr>
        <p:spPr>
          <a:xfrm>
            <a:off x="3960995" y="5345667"/>
            <a:ext cx="1302687" cy="369332"/>
          </a:xfrm>
          <a:prstGeom prst="rect">
            <a:avLst/>
          </a:prstGeom>
          <a:noFill/>
        </p:spPr>
        <p:txBody>
          <a:bodyPr wrap="square" rtlCol="0">
            <a:spAutoFit/>
          </a:bodyPr>
          <a:lstStyle/>
          <a:p>
            <a:r>
              <a:rPr lang="fr-FR" dirty="0"/>
              <a:t>Broker.id: 2</a:t>
            </a:r>
            <a:endParaRPr lang="en-US" dirty="0"/>
          </a:p>
        </p:txBody>
      </p:sp>
      <p:sp>
        <p:nvSpPr>
          <p:cNvPr id="19" name="Flowchart: Sequential Access Storage 18">
            <a:extLst>
              <a:ext uri="{FF2B5EF4-FFF2-40B4-BE49-F238E27FC236}">
                <a16:creationId xmlns:a16="http://schemas.microsoft.com/office/drawing/2014/main" id="{13D5CA1A-343A-4149-A05A-C00D3E215AF6}"/>
              </a:ext>
            </a:extLst>
          </p:cNvPr>
          <p:cNvSpPr/>
          <p:nvPr/>
        </p:nvSpPr>
        <p:spPr>
          <a:xfrm>
            <a:off x="8298514" y="443411"/>
            <a:ext cx="1699935" cy="1372284"/>
          </a:xfrm>
          <a:prstGeom prst="flowChartMagneticTap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A5D37E6-798B-4B9F-9548-046B83A6CE2E}"/>
              </a:ext>
            </a:extLst>
          </p:cNvPr>
          <p:cNvSpPr txBox="1"/>
          <p:nvPr/>
        </p:nvSpPr>
        <p:spPr>
          <a:xfrm>
            <a:off x="8558489" y="954997"/>
            <a:ext cx="1344709" cy="369332"/>
          </a:xfrm>
          <a:prstGeom prst="rect">
            <a:avLst/>
          </a:prstGeom>
          <a:noFill/>
        </p:spPr>
        <p:txBody>
          <a:bodyPr wrap="square" rtlCol="0">
            <a:spAutoFit/>
          </a:bodyPr>
          <a:lstStyle/>
          <a:p>
            <a:r>
              <a:rPr lang="fr-FR" dirty="0"/>
              <a:t>Broker.id: 1</a:t>
            </a:r>
            <a:endParaRPr lang="en-US" dirty="0"/>
          </a:p>
        </p:txBody>
      </p:sp>
    </p:spTree>
    <p:extLst>
      <p:ext uri="{BB962C8B-B14F-4D97-AF65-F5344CB8AC3E}">
        <p14:creationId xmlns:p14="http://schemas.microsoft.com/office/powerpoint/2010/main" val="2306462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134781-7532-4631-A98F-340722D6B8DF}"/>
              </a:ext>
            </a:extLst>
          </p:cNvPr>
          <p:cNvSpPr txBox="1"/>
          <p:nvPr/>
        </p:nvSpPr>
        <p:spPr>
          <a:xfrm>
            <a:off x="708212" y="636494"/>
            <a:ext cx="10354235" cy="646331"/>
          </a:xfrm>
          <a:prstGeom prst="rect">
            <a:avLst/>
          </a:prstGeom>
          <a:noFill/>
        </p:spPr>
        <p:txBody>
          <a:bodyPr wrap="square" rtlCol="0">
            <a:spAutoFit/>
          </a:bodyPr>
          <a:lstStyle/>
          <a:p>
            <a:r>
              <a:rPr lang="en-US" dirty="0"/>
              <a:t>Every broker has a unique identifier that is either set in the broker configuration file or automatically generated</a:t>
            </a:r>
          </a:p>
        </p:txBody>
      </p:sp>
      <p:sp>
        <p:nvSpPr>
          <p:cNvPr id="3" name="TextBox 2">
            <a:extLst>
              <a:ext uri="{FF2B5EF4-FFF2-40B4-BE49-F238E27FC236}">
                <a16:creationId xmlns:a16="http://schemas.microsoft.com/office/drawing/2014/main" id="{45B52941-6442-4C8F-8E2F-874FF87CB868}"/>
              </a:ext>
            </a:extLst>
          </p:cNvPr>
          <p:cNvSpPr txBox="1"/>
          <p:nvPr/>
        </p:nvSpPr>
        <p:spPr>
          <a:xfrm>
            <a:off x="708211" y="2069068"/>
            <a:ext cx="10354235" cy="369332"/>
          </a:xfrm>
          <a:prstGeom prst="rect">
            <a:avLst/>
          </a:prstGeom>
          <a:noFill/>
        </p:spPr>
        <p:txBody>
          <a:bodyPr wrap="square" rtlCol="0">
            <a:spAutoFit/>
          </a:bodyPr>
          <a:lstStyle/>
          <a:p>
            <a:r>
              <a:rPr lang="en-US" dirty="0"/>
              <a:t>Every time a broker process starts, it registers itself with its ID in Zookeeper by creating an ephemeral node</a:t>
            </a:r>
          </a:p>
        </p:txBody>
      </p:sp>
      <p:sp>
        <p:nvSpPr>
          <p:cNvPr id="4" name="TextBox 3">
            <a:extLst>
              <a:ext uri="{FF2B5EF4-FFF2-40B4-BE49-F238E27FC236}">
                <a16:creationId xmlns:a16="http://schemas.microsoft.com/office/drawing/2014/main" id="{8C12BEFA-C79A-442E-BD06-2BD97A6CF2FB}"/>
              </a:ext>
            </a:extLst>
          </p:cNvPr>
          <p:cNvSpPr txBox="1"/>
          <p:nvPr/>
        </p:nvSpPr>
        <p:spPr>
          <a:xfrm>
            <a:off x="708211" y="3039977"/>
            <a:ext cx="10820401" cy="646331"/>
          </a:xfrm>
          <a:prstGeom prst="rect">
            <a:avLst/>
          </a:prstGeom>
          <a:noFill/>
        </p:spPr>
        <p:txBody>
          <a:bodyPr wrap="square" rtlCol="0">
            <a:spAutoFit/>
          </a:bodyPr>
          <a:lstStyle/>
          <a:p>
            <a:r>
              <a:rPr lang="en-US" dirty="0"/>
              <a:t>If you try to start another broker with the same ID, you will get an error: because we already have a Zookeeper node for the same broker ID</a:t>
            </a:r>
          </a:p>
        </p:txBody>
      </p:sp>
      <p:sp>
        <p:nvSpPr>
          <p:cNvPr id="5" name="TextBox 4">
            <a:extLst>
              <a:ext uri="{FF2B5EF4-FFF2-40B4-BE49-F238E27FC236}">
                <a16:creationId xmlns:a16="http://schemas.microsoft.com/office/drawing/2014/main" id="{A3769DA6-C3B9-45DB-BEDE-F46E9B020586}"/>
              </a:ext>
            </a:extLst>
          </p:cNvPr>
          <p:cNvSpPr txBox="1"/>
          <p:nvPr/>
        </p:nvSpPr>
        <p:spPr>
          <a:xfrm>
            <a:off x="708211" y="4571999"/>
            <a:ext cx="10721788" cy="923330"/>
          </a:xfrm>
          <a:prstGeom prst="rect">
            <a:avLst/>
          </a:prstGeom>
          <a:noFill/>
        </p:spPr>
        <p:txBody>
          <a:bodyPr wrap="square" rtlCol="0">
            <a:spAutoFit/>
          </a:bodyPr>
          <a:lstStyle/>
          <a:p>
            <a:r>
              <a:rPr lang="en-US" dirty="0"/>
              <a:t>When a broker loses connectivity to Zookeeper (usually as a result of the broker stop‐ ping, but this can also happen as a result of network partition or a long </a:t>
            </a:r>
            <a:r>
              <a:rPr lang="en-US" dirty="0" err="1"/>
              <a:t>garbagecollection</a:t>
            </a:r>
            <a:r>
              <a:rPr lang="en-US" dirty="0"/>
              <a:t> pause), the ephemeral node that the broker created when starting will be automatically removed from Zookeeper.</a:t>
            </a:r>
          </a:p>
        </p:txBody>
      </p:sp>
    </p:spTree>
    <p:extLst>
      <p:ext uri="{BB962C8B-B14F-4D97-AF65-F5344CB8AC3E}">
        <p14:creationId xmlns:p14="http://schemas.microsoft.com/office/powerpoint/2010/main" val="4233613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6570F4-FF7D-47DC-BAC2-5E7688130054}"/>
              </a:ext>
            </a:extLst>
          </p:cNvPr>
          <p:cNvSpPr txBox="1"/>
          <p:nvPr/>
        </p:nvSpPr>
        <p:spPr>
          <a:xfrm>
            <a:off x="2088776" y="484094"/>
            <a:ext cx="7288306" cy="369332"/>
          </a:xfrm>
          <a:prstGeom prst="rect">
            <a:avLst/>
          </a:prstGeom>
          <a:noFill/>
        </p:spPr>
        <p:txBody>
          <a:bodyPr wrap="square" rtlCol="0">
            <a:spAutoFit/>
          </a:bodyPr>
          <a:lstStyle/>
          <a:p>
            <a:pPr algn="ctr"/>
            <a:r>
              <a:rPr lang="en-US" dirty="0"/>
              <a:t>The Broker Controller</a:t>
            </a:r>
          </a:p>
        </p:txBody>
      </p:sp>
    </p:spTree>
    <p:extLst>
      <p:ext uri="{BB962C8B-B14F-4D97-AF65-F5344CB8AC3E}">
        <p14:creationId xmlns:p14="http://schemas.microsoft.com/office/powerpoint/2010/main" val="18422282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BEF243-1322-4C44-BE7C-D3163180BADA}"/>
              </a:ext>
            </a:extLst>
          </p:cNvPr>
          <p:cNvSpPr txBox="1"/>
          <p:nvPr/>
        </p:nvSpPr>
        <p:spPr>
          <a:xfrm>
            <a:off x="2689411" y="1488141"/>
            <a:ext cx="6544236" cy="2308324"/>
          </a:xfrm>
          <a:prstGeom prst="rect">
            <a:avLst/>
          </a:prstGeom>
          <a:noFill/>
        </p:spPr>
        <p:txBody>
          <a:bodyPr wrap="square" rtlCol="0">
            <a:spAutoFit/>
          </a:bodyPr>
          <a:lstStyle/>
          <a:p>
            <a:r>
              <a:rPr lang="en-US" dirty="0"/>
              <a:t>Kafka brokers are designed to operate as part of a cluster. Within a cluster of brokers, one broker will also function as the cluster controller (elected automatically from the live members of the cluster). The controller is responsible for administrative opera‐ Enter Kafka | 7 </a:t>
            </a:r>
            <a:r>
              <a:rPr lang="en-US" dirty="0" err="1"/>
              <a:t>tions</a:t>
            </a:r>
            <a:r>
              <a:rPr lang="en-US" dirty="0"/>
              <a:t>, including assigning partitions to brokers and monitoring for broker failures. A partition is owned by a single broker in the cluster, and that broker is called the leader of the partition</a:t>
            </a:r>
          </a:p>
        </p:txBody>
      </p:sp>
      <p:sp>
        <p:nvSpPr>
          <p:cNvPr id="3" name="TextBox 2">
            <a:extLst>
              <a:ext uri="{FF2B5EF4-FFF2-40B4-BE49-F238E27FC236}">
                <a16:creationId xmlns:a16="http://schemas.microsoft.com/office/drawing/2014/main" id="{468D23A9-9896-4889-9FC3-69F35234DEC4}"/>
              </a:ext>
            </a:extLst>
          </p:cNvPr>
          <p:cNvSpPr txBox="1"/>
          <p:nvPr/>
        </p:nvSpPr>
        <p:spPr>
          <a:xfrm>
            <a:off x="1694329" y="672353"/>
            <a:ext cx="8713695" cy="369332"/>
          </a:xfrm>
          <a:prstGeom prst="rect">
            <a:avLst/>
          </a:prstGeom>
          <a:noFill/>
        </p:spPr>
        <p:txBody>
          <a:bodyPr wrap="square" rtlCol="0">
            <a:spAutoFit/>
          </a:bodyPr>
          <a:lstStyle/>
          <a:p>
            <a:r>
              <a:rPr lang="en-US" dirty="0"/>
              <a:t>Replication</a:t>
            </a:r>
          </a:p>
        </p:txBody>
      </p:sp>
    </p:spTree>
    <p:extLst>
      <p:ext uri="{BB962C8B-B14F-4D97-AF65-F5344CB8AC3E}">
        <p14:creationId xmlns:p14="http://schemas.microsoft.com/office/powerpoint/2010/main" val="4533891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B8C2BD-12A3-4061-B5D7-814024404EDC}"/>
              </a:ext>
            </a:extLst>
          </p:cNvPr>
          <p:cNvPicPr>
            <a:picLocks noChangeAspect="1"/>
          </p:cNvPicPr>
          <p:nvPr/>
        </p:nvPicPr>
        <p:blipFill>
          <a:blip r:embed="rId2"/>
          <a:stretch>
            <a:fillRect/>
          </a:stretch>
        </p:blipFill>
        <p:spPr>
          <a:xfrm>
            <a:off x="1447151" y="733049"/>
            <a:ext cx="9297698" cy="5391902"/>
          </a:xfrm>
          <a:prstGeom prst="rect">
            <a:avLst/>
          </a:prstGeom>
        </p:spPr>
      </p:pic>
    </p:spTree>
    <p:extLst>
      <p:ext uri="{BB962C8B-B14F-4D97-AF65-F5344CB8AC3E}">
        <p14:creationId xmlns:p14="http://schemas.microsoft.com/office/powerpoint/2010/main" val="1669697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2B48C-7C78-4F13-BDF3-B118DD4F3208}"/>
              </a:ext>
            </a:extLst>
          </p:cNvPr>
          <p:cNvPicPr>
            <a:picLocks noChangeAspect="1"/>
          </p:cNvPicPr>
          <p:nvPr/>
        </p:nvPicPr>
        <p:blipFill>
          <a:blip r:embed="rId2"/>
          <a:stretch>
            <a:fillRect/>
          </a:stretch>
        </p:blipFill>
        <p:spPr>
          <a:xfrm>
            <a:off x="118228" y="47153"/>
            <a:ext cx="11955543" cy="6763694"/>
          </a:xfrm>
          <a:prstGeom prst="rect">
            <a:avLst/>
          </a:prstGeom>
        </p:spPr>
      </p:pic>
    </p:spTree>
    <p:extLst>
      <p:ext uri="{BB962C8B-B14F-4D97-AF65-F5344CB8AC3E}">
        <p14:creationId xmlns:p14="http://schemas.microsoft.com/office/powerpoint/2010/main" val="24827423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3283AD-937A-419C-A21B-EE34BE0C86B7}"/>
              </a:ext>
            </a:extLst>
          </p:cNvPr>
          <p:cNvSpPr txBox="1"/>
          <p:nvPr/>
        </p:nvSpPr>
        <p:spPr>
          <a:xfrm>
            <a:off x="757518" y="1219199"/>
            <a:ext cx="6445624" cy="646331"/>
          </a:xfrm>
          <a:prstGeom prst="rect">
            <a:avLst/>
          </a:prstGeom>
          <a:noFill/>
        </p:spPr>
        <p:txBody>
          <a:bodyPr wrap="square" rtlCol="0">
            <a:spAutoFit/>
          </a:bodyPr>
          <a:lstStyle/>
          <a:p>
            <a:r>
              <a:rPr lang="en-US" dirty="0"/>
              <a:t>Replication always is implemented at the partition level (Not Broker or Topic Level: Just partition level)</a:t>
            </a:r>
          </a:p>
        </p:txBody>
      </p:sp>
      <p:sp>
        <p:nvSpPr>
          <p:cNvPr id="3" name="TextBox 2">
            <a:extLst>
              <a:ext uri="{FF2B5EF4-FFF2-40B4-BE49-F238E27FC236}">
                <a16:creationId xmlns:a16="http://schemas.microsoft.com/office/drawing/2014/main" id="{5B414E8E-03E8-44FC-84CF-DB3CCC572C03}"/>
              </a:ext>
            </a:extLst>
          </p:cNvPr>
          <p:cNvSpPr txBox="1"/>
          <p:nvPr/>
        </p:nvSpPr>
        <p:spPr>
          <a:xfrm>
            <a:off x="488577" y="4992471"/>
            <a:ext cx="8314764" cy="1200329"/>
          </a:xfrm>
          <a:prstGeom prst="rect">
            <a:avLst/>
          </a:prstGeom>
          <a:noFill/>
        </p:spPr>
        <p:txBody>
          <a:bodyPr wrap="square" rtlCol="0">
            <a:spAutoFit/>
          </a:bodyPr>
          <a:lstStyle/>
          <a:p>
            <a:r>
              <a:rPr lang="en-US" dirty="0"/>
              <a:t>The biggest benefit is the ability to scale the load across multiple servers. A close second is using replication to guard against data loss due to single system failures. Replication will also allow for performing </a:t>
            </a:r>
            <a:r>
              <a:rPr lang="en-US" dirty="0" err="1"/>
              <a:t>mainte</a:t>
            </a:r>
            <a:r>
              <a:rPr lang="en-US" dirty="0"/>
              <a:t>‐ </a:t>
            </a:r>
            <a:r>
              <a:rPr lang="en-US" dirty="0" err="1"/>
              <a:t>nance</a:t>
            </a:r>
            <a:r>
              <a:rPr lang="en-US" dirty="0"/>
              <a:t> work on Kafka or the underlying systems while still maintaining availability for clients</a:t>
            </a:r>
          </a:p>
        </p:txBody>
      </p:sp>
      <p:pic>
        <p:nvPicPr>
          <p:cNvPr id="5" name="Picture 4">
            <a:extLst>
              <a:ext uri="{FF2B5EF4-FFF2-40B4-BE49-F238E27FC236}">
                <a16:creationId xmlns:a16="http://schemas.microsoft.com/office/drawing/2014/main" id="{CC0E25CB-2C2B-4951-A46E-606E90139CED}"/>
              </a:ext>
            </a:extLst>
          </p:cNvPr>
          <p:cNvPicPr>
            <a:picLocks noChangeAspect="1"/>
          </p:cNvPicPr>
          <p:nvPr/>
        </p:nvPicPr>
        <p:blipFill>
          <a:blip r:embed="rId2"/>
          <a:stretch>
            <a:fillRect/>
          </a:stretch>
        </p:blipFill>
        <p:spPr>
          <a:xfrm>
            <a:off x="6668256" y="1610107"/>
            <a:ext cx="5246977" cy="2949388"/>
          </a:xfrm>
          <a:prstGeom prst="rect">
            <a:avLst/>
          </a:prstGeom>
        </p:spPr>
      </p:pic>
    </p:spTree>
    <p:extLst>
      <p:ext uri="{BB962C8B-B14F-4D97-AF65-F5344CB8AC3E}">
        <p14:creationId xmlns:p14="http://schemas.microsoft.com/office/powerpoint/2010/main" val="41343477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9C7DE1-B6C7-4ECE-9374-A46CA4CADFB5}"/>
              </a:ext>
            </a:extLst>
          </p:cNvPr>
          <p:cNvPicPr>
            <a:picLocks noChangeAspect="1"/>
          </p:cNvPicPr>
          <p:nvPr/>
        </p:nvPicPr>
        <p:blipFill>
          <a:blip r:embed="rId2"/>
          <a:stretch>
            <a:fillRect/>
          </a:stretch>
        </p:blipFill>
        <p:spPr>
          <a:xfrm>
            <a:off x="0" y="129157"/>
            <a:ext cx="12192000" cy="6599685"/>
          </a:xfrm>
          <a:prstGeom prst="rect">
            <a:avLst/>
          </a:prstGeom>
        </p:spPr>
      </p:pic>
    </p:spTree>
    <p:extLst>
      <p:ext uri="{BB962C8B-B14F-4D97-AF65-F5344CB8AC3E}">
        <p14:creationId xmlns:p14="http://schemas.microsoft.com/office/powerpoint/2010/main" val="29711542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7FD063-E1EB-4ECE-9EBC-F057CA02A613}"/>
              </a:ext>
            </a:extLst>
          </p:cNvPr>
          <p:cNvPicPr>
            <a:picLocks noChangeAspect="1"/>
          </p:cNvPicPr>
          <p:nvPr/>
        </p:nvPicPr>
        <p:blipFill>
          <a:blip r:embed="rId2"/>
          <a:stretch>
            <a:fillRect/>
          </a:stretch>
        </p:blipFill>
        <p:spPr>
          <a:xfrm>
            <a:off x="80123" y="13811"/>
            <a:ext cx="12031754" cy="6830378"/>
          </a:xfrm>
          <a:prstGeom prst="rect">
            <a:avLst/>
          </a:prstGeom>
        </p:spPr>
      </p:pic>
    </p:spTree>
    <p:extLst>
      <p:ext uri="{BB962C8B-B14F-4D97-AF65-F5344CB8AC3E}">
        <p14:creationId xmlns:p14="http://schemas.microsoft.com/office/powerpoint/2010/main" val="2971738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A40F8D-FD4D-4C53-A716-D6249AD487C5}"/>
              </a:ext>
            </a:extLst>
          </p:cNvPr>
          <p:cNvPicPr>
            <a:picLocks noChangeAspect="1"/>
          </p:cNvPicPr>
          <p:nvPr/>
        </p:nvPicPr>
        <p:blipFill>
          <a:blip r:embed="rId2"/>
          <a:stretch>
            <a:fillRect/>
          </a:stretch>
        </p:blipFill>
        <p:spPr>
          <a:xfrm>
            <a:off x="180149" y="132890"/>
            <a:ext cx="11831701" cy="6592220"/>
          </a:xfrm>
          <a:prstGeom prst="rect">
            <a:avLst/>
          </a:prstGeom>
        </p:spPr>
      </p:pic>
    </p:spTree>
    <p:extLst>
      <p:ext uri="{BB962C8B-B14F-4D97-AF65-F5344CB8AC3E}">
        <p14:creationId xmlns:p14="http://schemas.microsoft.com/office/powerpoint/2010/main" val="31826156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61BDE0-8443-4F51-A489-F13F7D42879F}"/>
              </a:ext>
            </a:extLst>
          </p:cNvPr>
          <p:cNvSpPr txBox="1"/>
          <p:nvPr/>
        </p:nvSpPr>
        <p:spPr>
          <a:xfrm>
            <a:off x="1694329" y="672353"/>
            <a:ext cx="8713695" cy="369332"/>
          </a:xfrm>
          <a:prstGeom prst="rect">
            <a:avLst/>
          </a:prstGeom>
          <a:noFill/>
        </p:spPr>
        <p:txBody>
          <a:bodyPr wrap="square" rtlCol="0">
            <a:spAutoFit/>
          </a:bodyPr>
          <a:lstStyle/>
          <a:p>
            <a:r>
              <a:rPr lang="en-US" dirty="0"/>
              <a:t>Retention</a:t>
            </a:r>
          </a:p>
        </p:txBody>
      </p:sp>
      <p:sp>
        <p:nvSpPr>
          <p:cNvPr id="3" name="TextBox 2">
            <a:extLst>
              <a:ext uri="{FF2B5EF4-FFF2-40B4-BE49-F238E27FC236}">
                <a16:creationId xmlns:a16="http://schemas.microsoft.com/office/drawing/2014/main" id="{DC25AB3A-7355-4C79-A7C6-1F11F043709C}"/>
              </a:ext>
            </a:extLst>
          </p:cNvPr>
          <p:cNvSpPr txBox="1"/>
          <p:nvPr/>
        </p:nvSpPr>
        <p:spPr>
          <a:xfrm>
            <a:off x="1228165" y="2254405"/>
            <a:ext cx="9018494" cy="369332"/>
          </a:xfrm>
          <a:prstGeom prst="rect">
            <a:avLst/>
          </a:prstGeom>
          <a:noFill/>
        </p:spPr>
        <p:txBody>
          <a:bodyPr wrap="square" rtlCol="0">
            <a:spAutoFit/>
          </a:bodyPr>
          <a:lstStyle/>
          <a:p>
            <a:r>
              <a:rPr lang="en-US" dirty="0"/>
              <a:t>is the durable storage of messages for some period of time</a:t>
            </a:r>
          </a:p>
        </p:txBody>
      </p:sp>
      <p:sp>
        <p:nvSpPr>
          <p:cNvPr id="4" name="TextBox 3">
            <a:extLst>
              <a:ext uri="{FF2B5EF4-FFF2-40B4-BE49-F238E27FC236}">
                <a16:creationId xmlns:a16="http://schemas.microsoft.com/office/drawing/2014/main" id="{8CAD5D8D-D5E2-4F7B-81E5-83693D432889}"/>
              </a:ext>
            </a:extLst>
          </p:cNvPr>
          <p:cNvSpPr txBox="1"/>
          <p:nvPr/>
        </p:nvSpPr>
        <p:spPr>
          <a:xfrm>
            <a:off x="1228165" y="3836457"/>
            <a:ext cx="7584141" cy="923330"/>
          </a:xfrm>
          <a:prstGeom prst="rect">
            <a:avLst/>
          </a:prstGeom>
          <a:noFill/>
        </p:spPr>
        <p:txBody>
          <a:bodyPr wrap="square" rtlCol="0">
            <a:spAutoFit/>
          </a:bodyPr>
          <a:lstStyle/>
          <a:p>
            <a:r>
              <a:rPr lang="en-US" dirty="0"/>
              <a:t>Kafka brokers are configured with a default </a:t>
            </a:r>
            <a:r>
              <a:rPr lang="en-US" dirty="0" err="1"/>
              <a:t>reten</a:t>
            </a:r>
            <a:r>
              <a:rPr lang="en-US" dirty="0"/>
              <a:t>‐ </a:t>
            </a:r>
            <a:r>
              <a:rPr lang="en-US" dirty="0" err="1"/>
              <a:t>tion</a:t>
            </a:r>
            <a:r>
              <a:rPr lang="en-US" dirty="0"/>
              <a:t> setting for topics</a:t>
            </a:r>
          </a:p>
          <a:p>
            <a:r>
              <a:rPr lang="en-US" dirty="0"/>
              <a:t>	Retaining messages for some period of time (e.g., 7 days)</a:t>
            </a:r>
          </a:p>
          <a:p>
            <a:r>
              <a:rPr lang="en-US" dirty="0"/>
              <a:t>	Until the topic reaches a certain size in bytes (e.g., 1 GB)</a:t>
            </a:r>
          </a:p>
        </p:txBody>
      </p:sp>
    </p:spTree>
    <p:extLst>
      <p:ext uri="{BB962C8B-B14F-4D97-AF65-F5344CB8AC3E}">
        <p14:creationId xmlns:p14="http://schemas.microsoft.com/office/powerpoint/2010/main" val="7192452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FB7F64-F999-46F6-8D95-9C3805DBCE1A}"/>
              </a:ext>
            </a:extLst>
          </p:cNvPr>
          <p:cNvSpPr txBox="1"/>
          <p:nvPr/>
        </p:nvSpPr>
        <p:spPr>
          <a:xfrm>
            <a:off x="815788" y="3683604"/>
            <a:ext cx="9950824" cy="2031325"/>
          </a:xfrm>
          <a:prstGeom prst="rect">
            <a:avLst/>
          </a:prstGeom>
          <a:noFill/>
        </p:spPr>
        <p:txBody>
          <a:bodyPr wrap="square" rtlCol="0">
            <a:spAutoFit/>
          </a:bodyPr>
          <a:lstStyle/>
          <a:p>
            <a:r>
              <a:rPr lang="en-US" dirty="0"/>
              <a:t>Configuration Retention by size:</a:t>
            </a:r>
          </a:p>
          <a:p>
            <a:endParaRPr lang="en-US" dirty="0"/>
          </a:p>
          <a:p>
            <a:r>
              <a:rPr lang="en-US" dirty="0" err="1"/>
              <a:t>log.retention.bytes</a:t>
            </a:r>
            <a:r>
              <a:rPr lang="en-US" dirty="0"/>
              <a:t>: </a:t>
            </a:r>
          </a:p>
          <a:p>
            <a:r>
              <a:rPr lang="en-US" dirty="0"/>
              <a:t>	Another way to expire messages is based on the total number of bytes of messages retained</a:t>
            </a:r>
          </a:p>
          <a:p>
            <a:r>
              <a:rPr lang="en-US" dirty="0"/>
              <a:t>	it is applied per-partition: This means that if you have a topic with 8 partitions, and 	</a:t>
            </a:r>
            <a:r>
              <a:rPr lang="en-US" dirty="0" err="1"/>
              <a:t>log.retention.bytes</a:t>
            </a:r>
            <a:r>
              <a:rPr lang="en-US" dirty="0"/>
              <a:t> is set to 1 GB, the amount of data retained for the topic will be 8 GB at 	most</a:t>
            </a:r>
          </a:p>
        </p:txBody>
      </p:sp>
      <p:sp>
        <p:nvSpPr>
          <p:cNvPr id="3" name="TextBox 2">
            <a:extLst>
              <a:ext uri="{FF2B5EF4-FFF2-40B4-BE49-F238E27FC236}">
                <a16:creationId xmlns:a16="http://schemas.microsoft.com/office/drawing/2014/main" id="{7CE9D324-D0B0-4AB1-B9EF-80D2B47D455D}"/>
              </a:ext>
            </a:extLst>
          </p:cNvPr>
          <p:cNvSpPr txBox="1"/>
          <p:nvPr/>
        </p:nvSpPr>
        <p:spPr>
          <a:xfrm>
            <a:off x="815788" y="721712"/>
            <a:ext cx="10201835" cy="2062103"/>
          </a:xfrm>
          <a:prstGeom prst="rect">
            <a:avLst/>
          </a:prstGeom>
          <a:noFill/>
        </p:spPr>
        <p:txBody>
          <a:bodyPr wrap="square" rtlCol="0">
            <a:spAutoFit/>
          </a:bodyPr>
          <a:lstStyle/>
          <a:p>
            <a:r>
              <a:rPr lang="en-US" sz="2000" dirty="0">
                <a:solidFill>
                  <a:schemeClr val="accent5"/>
                </a:solidFill>
              </a:rPr>
              <a:t>Configuration Retention by time</a:t>
            </a:r>
            <a:r>
              <a:rPr lang="en-US" dirty="0"/>
              <a:t>:</a:t>
            </a:r>
          </a:p>
          <a:p>
            <a:endParaRPr lang="en-US" dirty="0"/>
          </a:p>
          <a:p>
            <a:r>
              <a:rPr lang="en-US" dirty="0"/>
              <a:t>	</a:t>
            </a:r>
            <a:r>
              <a:rPr lang="en-US" dirty="0" err="1"/>
              <a:t>log.retention.hours</a:t>
            </a:r>
            <a:r>
              <a:rPr lang="en-US" dirty="0"/>
              <a:t>, </a:t>
            </a:r>
            <a:r>
              <a:rPr lang="en-US" dirty="0" err="1"/>
              <a:t>log.retention.minutes</a:t>
            </a:r>
            <a:r>
              <a:rPr lang="en-US" dirty="0"/>
              <a:t>, log.retention.ms</a:t>
            </a:r>
          </a:p>
          <a:p>
            <a:r>
              <a:rPr lang="en-US" dirty="0"/>
              <a:t>	All three of these specify the same configuration—the amount of time after which messages may     	be deleted but the recommended parameter to use is log.retention.ms</a:t>
            </a:r>
          </a:p>
          <a:p>
            <a:endParaRPr lang="en-US" dirty="0"/>
          </a:p>
          <a:p>
            <a:r>
              <a:rPr lang="en-US" dirty="0"/>
              <a:t>	Default value: </a:t>
            </a:r>
            <a:r>
              <a:rPr lang="en-US" dirty="0" err="1"/>
              <a:t>log.retention.hours</a:t>
            </a:r>
            <a:r>
              <a:rPr lang="en-US" dirty="0"/>
              <a:t>=168 (one week)</a:t>
            </a:r>
          </a:p>
        </p:txBody>
      </p:sp>
    </p:spTree>
    <p:extLst>
      <p:ext uri="{BB962C8B-B14F-4D97-AF65-F5344CB8AC3E}">
        <p14:creationId xmlns:p14="http://schemas.microsoft.com/office/powerpoint/2010/main" val="38149663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AE6AE0-4408-401C-96C1-935972E3D2CE}"/>
              </a:ext>
            </a:extLst>
          </p:cNvPr>
          <p:cNvSpPr txBox="1"/>
          <p:nvPr/>
        </p:nvSpPr>
        <p:spPr>
          <a:xfrm>
            <a:off x="1515035" y="1192306"/>
            <a:ext cx="9332259" cy="400110"/>
          </a:xfrm>
          <a:prstGeom prst="rect">
            <a:avLst/>
          </a:prstGeom>
          <a:noFill/>
        </p:spPr>
        <p:txBody>
          <a:bodyPr wrap="square" rtlCol="0">
            <a:spAutoFit/>
          </a:bodyPr>
          <a:lstStyle/>
          <a:p>
            <a:r>
              <a:rPr lang="en-US" sz="2000" dirty="0">
                <a:solidFill>
                  <a:schemeClr val="accent5"/>
                </a:solidFill>
              </a:rPr>
              <a:t>Configuring Retention by Size and Time</a:t>
            </a:r>
          </a:p>
        </p:txBody>
      </p:sp>
      <p:sp>
        <p:nvSpPr>
          <p:cNvPr id="3" name="TextBox 2">
            <a:extLst>
              <a:ext uri="{FF2B5EF4-FFF2-40B4-BE49-F238E27FC236}">
                <a16:creationId xmlns:a16="http://schemas.microsoft.com/office/drawing/2014/main" id="{91B64DFE-92AF-4074-A55B-993CB98E3EC5}"/>
              </a:ext>
            </a:extLst>
          </p:cNvPr>
          <p:cNvSpPr txBox="1"/>
          <p:nvPr/>
        </p:nvSpPr>
        <p:spPr>
          <a:xfrm>
            <a:off x="1013012" y="2501153"/>
            <a:ext cx="10273553" cy="1754326"/>
          </a:xfrm>
          <a:prstGeom prst="rect">
            <a:avLst/>
          </a:prstGeom>
          <a:noFill/>
        </p:spPr>
        <p:txBody>
          <a:bodyPr wrap="square" rtlCol="0">
            <a:spAutoFit/>
          </a:bodyPr>
          <a:lstStyle/>
          <a:p>
            <a:r>
              <a:rPr lang="en-US" dirty="0"/>
              <a:t>If you have specified a value for both </a:t>
            </a:r>
            <a:r>
              <a:rPr lang="en-US" dirty="0" err="1"/>
              <a:t>log.retention.bytes</a:t>
            </a:r>
            <a:r>
              <a:rPr lang="en-US" dirty="0"/>
              <a:t> and log.retention.ms (or another parameter for retention by time), messages may be removed when either criteria is met. For example, if log.retention.ms is set to 86400000 (1 day) and </a:t>
            </a:r>
            <a:r>
              <a:rPr lang="en-US" dirty="0" err="1"/>
              <a:t>log.reten</a:t>
            </a:r>
            <a:r>
              <a:rPr lang="en-US" dirty="0"/>
              <a:t> </a:t>
            </a:r>
            <a:r>
              <a:rPr lang="en-US" dirty="0" err="1"/>
              <a:t>tion.bytes</a:t>
            </a:r>
            <a:r>
              <a:rPr lang="en-US" dirty="0"/>
              <a:t> is set to 1000000000 (1 GB), it is possible for messages that are less than 1 day old to get deleted if the total volume of </a:t>
            </a:r>
            <a:r>
              <a:rPr lang="en-US" dirty="0" err="1"/>
              <a:t>mes</a:t>
            </a:r>
            <a:r>
              <a:rPr lang="en-US" dirty="0"/>
              <a:t>‐ sages over the course of the day is greater than 1 GB. Conversely, if the volume is less than 1 GB, messages can be deleted after 1 day even if the total size of the partition is less than 1 GB</a:t>
            </a:r>
          </a:p>
        </p:txBody>
      </p:sp>
    </p:spTree>
    <p:extLst>
      <p:ext uri="{BB962C8B-B14F-4D97-AF65-F5344CB8AC3E}">
        <p14:creationId xmlns:p14="http://schemas.microsoft.com/office/powerpoint/2010/main" val="19188435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4ACEB2-868E-4EF8-93A6-E381F6138196}"/>
              </a:ext>
            </a:extLst>
          </p:cNvPr>
          <p:cNvPicPr>
            <a:picLocks noChangeAspect="1"/>
          </p:cNvPicPr>
          <p:nvPr/>
        </p:nvPicPr>
        <p:blipFill>
          <a:blip r:embed="rId2"/>
          <a:stretch>
            <a:fillRect/>
          </a:stretch>
        </p:blipFill>
        <p:spPr>
          <a:xfrm>
            <a:off x="6703199" y="2088777"/>
            <a:ext cx="4731284" cy="4246024"/>
          </a:xfrm>
          <a:prstGeom prst="rect">
            <a:avLst/>
          </a:prstGeom>
        </p:spPr>
      </p:pic>
      <p:sp>
        <p:nvSpPr>
          <p:cNvPr id="4" name="TextBox 3">
            <a:extLst>
              <a:ext uri="{FF2B5EF4-FFF2-40B4-BE49-F238E27FC236}">
                <a16:creationId xmlns:a16="http://schemas.microsoft.com/office/drawing/2014/main" id="{2153EEA1-A761-447E-864F-F6A2E098EC7D}"/>
              </a:ext>
            </a:extLst>
          </p:cNvPr>
          <p:cNvSpPr txBox="1"/>
          <p:nvPr/>
        </p:nvSpPr>
        <p:spPr>
          <a:xfrm>
            <a:off x="995083" y="640558"/>
            <a:ext cx="7315200" cy="400110"/>
          </a:xfrm>
          <a:prstGeom prst="rect">
            <a:avLst/>
          </a:prstGeom>
          <a:noFill/>
        </p:spPr>
        <p:txBody>
          <a:bodyPr wrap="square" rtlCol="0">
            <a:spAutoFit/>
          </a:bodyPr>
          <a:lstStyle/>
          <a:p>
            <a:r>
              <a:rPr lang="fr-FR" sz="2000" dirty="0" err="1">
                <a:solidFill>
                  <a:schemeClr val="accent5"/>
                </a:solidFill>
              </a:rPr>
              <a:t>Configuring</a:t>
            </a:r>
            <a:r>
              <a:rPr lang="fr-FR" sz="2000" dirty="0">
                <a:solidFill>
                  <a:schemeClr val="accent5"/>
                </a:solidFill>
              </a:rPr>
              <a:t> </a:t>
            </a:r>
            <a:r>
              <a:rPr lang="fr-FR" sz="2000" dirty="0" err="1">
                <a:solidFill>
                  <a:schemeClr val="accent5"/>
                </a:solidFill>
              </a:rPr>
              <a:t>Retention</a:t>
            </a:r>
            <a:r>
              <a:rPr lang="fr-FR" sz="2000" dirty="0">
                <a:solidFill>
                  <a:schemeClr val="accent5"/>
                </a:solidFill>
              </a:rPr>
              <a:t> by </a:t>
            </a:r>
            <a:r>
              <a:rPr lang="en-US" sz="2000" dirty="0">
                <a:solidFill>
                  <a:schemeClr val="accent5"/>
                </a:solidFill>
              </a:rPr>
              <a:t>log segments by Size: </a:t>
            </a:r>
            <a:r>
              <a:rPr lang="en-US" sz="2000" dirty="0" err="1">
                <a:solidFill>
                  <a:schemeClr val="accent5"/>
                </a:solidFill>
              </a:rPr>
              <a:t>log.segment.bytes</a:t>
            </a:r>
            <a:endParaRPr lang="en-US" sz="2000" dirty="0">
              <a:solidFill>
                <a:schemeClr val="accent5"/>
              </a:solidFill>
            </a:endParaRPr>
          </a:p>
        </p:txBody>
      </p:sp>
      <p:sp>
        <p:nvSpPr>
          <p:cNvPr id="5" name="TextBox 4">
            <a:extLst>
              <a:ext uri="{FF2B5EF4-FFF2-40B4-BE49-F238E27FC236}">
                <a16:creationId xmlns:a16="http://schemas.microsoft.com/office/drawing/2014/main" id="{85062B4F-5FAC-49EA-BD57-5E244258C9F6}"/>
              </a:ext>
            </a:extLst>
          </p:cNvPr>
          <p:cNvSpPr txBox="1"/>
          <p:nvPr/>
        </p:nvSpPr>
        <p:spPr>
          <a:xfrm>
            <a:off x="1853293" y="3784885"/>
            <a:ext cx="4849906" cy="369332"/>
          </a:xfrm>
          <a:prstGeom prst="rect">
            <a:avLst/>
          </a:prstGeom>
          <a:noFill/>
        </p:spPr>
        <p:txBody>
          <a:bodyPr wrap="square" rtlCol="0">
            <a:spAutoFit/>
          </a:bodyPr>
          <a:lstStyle/>
          <a:p>
            <a:r>
              <a:rPr lang="en-US" b="0" i="0" dirty="0">
                <a:solidFill>
                  <a:srgbClr val="888888"/>
                </a:solidFill>
                <a:effectLst/>
                <a:latin typeface="Roboto" panose="02000000000000000000" pitchFamily="2" charset="0"/>
              </a:rPr>
              <a:t>Partitions in Log Structured Format</a:t>
            </a:r>
            <a:endParaRPr lang="en-US" dirty="0"/>
          </a:p>
        </p:txBody>
      </p:sp>
    </p:spTree>
    <p:extLst>
      <p:ext uri="{BB962C8B-B14F-4D97-AF65-F5344CB8AC3E}">
        <p14:creationId xmlns:p14="http://schemas.microsoft.com/office/powerpoint/2010/main" val="22354694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AF7C54-68F8-4EE4-BFE0-BAB4DA9F3701}"/>
              </a:ext>
            </a:extLst>
          </p:cNvPr>
          <p:cNvSpPr txBox="1"/>
          <p:nvPr/>
        </p:nvSpPr>
        <p:spPr>
          <a:xfrm>
            <a:off x="1362634" y="1963269"/>
            <a:ext cx="9762565" cy="2308324"/>
          </a:xfrm>
          <a:prstGeom prst="rect">
            <a:avLst/>
          </a:prstGeom>
          <a:noFill/>
        </p:spPr>
        <p:txBody>
          <a:bodyPr wrap="square" rtlCol="0">
            <a:spAutoFit/>
          </a:bodyPr>
          <a:lstStyle/>
          <a:p>
            <a:pPr algn="l"/>
            <a:r>
              <a:rPr lang="en-US" b="0" i="0" dirty="0">
                <a:solidFill>
                  <a:srgbClr val="333333"/>
                </a:solidFill>
                <a:effectLst/>
                <a:latin typeface="Roboto" panose="02000000000000000000" pitchFamily="2" charset="0"/>
              </a:rPr>
              <a:t>In actuality, each partition does not keep all the records sequentially in a single file. Instead, it breaks each log into log segments. Log segments can be defined using a size limit (for example, 1 GB), as a time limit (for example, 1 day), or both. Administration around Kafka records often occurs at the log segment level.</a:t>
            </a:r>
          </a:p>
          <a:p>
            <a:pPr algn="l"/>
            <a:r>
              <a:rPr lang="en-US" b="0" i="0" dirty="0">
                <a:solidFill>
                  <a:srgbClr val="333333"/>
                </a:solidFill>
                <a:effectLst/>
                <a:latin typeface="Roboto" panose="02000000000000000000" pitchFamily="2" charset="0"/>
              </a:rPr>
              <a:t>Each of the partitions is broken into segments, with Segment N containing the most recent records and Segment 1 containing the oldest retained records. This is configurable on a per-topic basis.</a:t>
            </a:r>
          </a:p>
          <a:p>
            <a:endParaRPr lang="en-US" dirty="0"/>
          </a:p>
        </p:txBody>
      </p:sp>
    </p:spTree>
    <p:extLst>
      <p:ext uri="{BB962C8B-B14F-4D97-AF65-F5344CB8AC3E}">
        <p14:creationId xmlns:p14="http://schemas.microsoft.com/office/powerpoint/2010/main" val="1248744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B979B7-92AB-452D-B69E-1FBE53A1FC52}"/>
              </a:ext>
            </a:extLst>
          </p:cNvPr>
          <p:cNvPicPr>
            <a:picLocks noChangeAspect="1"/>
          </p:cNvPicPr>
          <p:nvPr/>
        </p:nvPicPr>
        <p:blipFill>
          <a:blip r:embed="rId2"/>
          <a:stretch>
            <a:fillRect/>
          </a:stretch>
        </p:blipFill>
        <p:spPr>
          <a:xfrm>
            <a:off x="2890390" y="594917"/>
            <a:ext cx="6411220" cy="5668166"/>
          </a:xfrm>
          <a:prstGeom prst="rect">
            <a:avLst/>
          </a:prstGeom>
        </p:spPr>
      </p:pic>
    </p:spTree>
    <p:extLst>
      <p:ext uri="{BB962C8B-B14F-4D97-AF65-F5344CB8AC3E}">
        <p14:creationId xmlns:p14="http://schemas.microsoft.com/office/powerpoint/2010/main" val="1356138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DD89CE-8892-460F-8E9D-734A4C101F26}"/>
              </a:ext>
            </a:extLst>
          </p:cNvPr>
          <p:cNvPicPr>
            <a:picLocks noChangeAspect="1"/>
          </p:cNvPicPr>
          <p:nvPr/>
        </p:nvPicPr>
        <p:blipFill>
          <a:blip r:embed="rId2"/>
          <a:stretch>
            <a:fillRect/>
          </a:stretch>
        </p:blipFill>
        <p:spPr>
          <a:xfrm>
            <a:off x="113465" y="47153"/>
            <a:ext cx="11965070" cy="6763694"/>
          </a:xfrm>
          <a:prstGeom prst="rect">
            <a:avLst/>
          </a:prstGeom>
        </p:spPr>
      </p:pic>
    </p:spTree>
    <p:extLst>
      <p:ext uri="{BB962C8B-B14F-4D97-AF65-F5344CB8AC3E}">
        <p14:creationId xmlns:p14="http://schemas.microsoft.com/office/powerpoint/2010/main" val="24566405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0A222C-F5C8-4009-92C7-5AE568D2299B}"/>
              </a:ext>
            </a:extLst>
          </p:cNvPr>
          <p:cNvSpPr txBox="1"/>
          <p:nvPr/>
        </p:nvSpPr>
        <p:spPr>
          <a:xfrm>
            <a:off x="941295" y="627529"/>
            <a:ext cx="9610165" cy="1477328"/>
          </a:xfrm>
          <a:prstGeom prst="rect">
            <a:avLst/>
          </a:prstGeom>
          <a:noFill/>
        </p:spPr>
        <p:txBody>
          <a:bodyPr wrap="square" rtlCol="0">
            <a:spAutoFit/>
          </a:bodyPr>
          <a:lstStyle/>
          <a:p>
            <a:r>
              <a:rPr lang="en-US" dirty="0"/>
              <a:t>As messages are produced to the Kafka broker, they are appended to the current log segment for the partition. Once the log segment has reached the size specified by the </a:t>
            </a:r>
            <a:r>
              <a:rPr lang="en-US" dirty="0" err="1"/>
              <a:t>log.segment.bytes</a:t>
            </a:r>
            <a:r>
              <a:rPr lang="en-US" dirty="0"/>
              <a:t> parameter, which defaults to 1 GB, the log seg‐ </a:t>
            </a:r>
            <a:r>
              <a:rPr lang="en-US" dirty="0" err="1"/>
              <a:t>ment</a:t>
            </a:r>
            <a:r>
              <a:rPr lang="en-US" dirty="0"/>
              <a:t> is closed and a new one is opened. Once a log segment has been closed, it can be considered for expiration. A smaller log-segment size means that files must be closed and allocated more often, which reduces the overall efficiency of disk writes.</a:t>
            </a:r>
          </a:p>
        </p:txBody>
      </p:sp>
      <p:sp>
        <p:nvSpPr>
          <p:cNvPr id="3" name="TextBox 2">
            <a:extLst>
              <a:ext uri="{FF2B5EF4-FFF2-40B4-BE49-F238E27FC236}">
                <a16:creationId xmlns:a16="http://schemas.microsoft.com/office/drawing/2014/main" id="{2523773D-4D14-4119-8A10-F981D858C2B0}"/>
              </a:ext>
            </a:extLst>
          </p:cNvPr>
          <p:cNvSpPr txBox="1"/>
          <p:nvPr/>
        </p:nvSpPr>
        <p:spPr>
          <a:xfrm>
            <a:off x="1138518" y="3307976"/>
            <a:ext cx="9610165" cy="2308324"/>
          </a:xfrm>
          <a:prstGeom prst="rect">
            <a:avLst/>
          </a:prstGeom>
          <a:noFill/>
        </p:spPr>
        <p:txBody>
          <a:bodyPr wrap="square" rtlCol="0">
            <a:spAutoFit/>
          </a:bodyPr>
          <a:lstStyle/>
          <a:p>
            <a:r>
              <a:rPr lang="en-US" dirty="0"/>
              <a:t>Adjusting the size of the log segments can be important if topics have a low produce rate. For example, if a topic receives only 100 megabytes per day of messages, and </a:t>
            </a:r>
            <a:r>
              <a:rPr lang="en-US" dirty="0" err="1"/>
              <a:t>log.segment.bytes</a:t>
            </a:r>
            <a:r>
              <a:rPr lang="en-US" dirty="0"/>
              <a:t> is set to the default, it will take 10 days to fill one segment. As messages cannot be expired until the log segment is closed, if log.retention.ms is set to 604800000 (1 week), there will actually be up to 17 days of messages retained until the closed log segment expires. This is because once the log segment is closed with the current 10 days of messages, that log segment must be retained for 7 days before it expires based on the time policy (as the segment cannot be removed until the last message in the segment can be expired).</a:t>
            </a:r>
          </a:p>
        </p:txBody>
      </p:sp>
    </p:spTree>
    <p:extLst>
      <p:ext uri="{BB962C8B-B14F-4D97-AF65-F5344CB8AC3E}">
        <p14:creationId xmlns:p14="http://schemas.microsoft.com/office/powerpoint/2010/main" val="9908227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2B9ED7-3339-487F-A2C3-02C57CC0A769}"/>
              </a:ext>
            </a:extLst>
          </p:cNvPr>
          <p:cNvSpPr txBox="1"/>
          <p:nvPr/>
        </p:nvSpPr>
        <p:spPr>
          <a:xfrm>
            <a:off x="797859" y="717176"/>
            <a:ext cx="8175812" cy="400110"/>
          </a:xfrm>
          <a:prstGeom prst="rect">
            <a:avLst/>
          </a:prstGeom>
          <a:noFill/>
        </p:spPr>
        <p:txBody>
          <a:bodyPr wrap="square" rtlCol="0">
            <a:spAutoFit/>
          </a:bodyPr>
          <a:lstStyle/>
          <a:p>
            <a:r>
              <a:rPr lang="fr-FR" sz="2000" dirty="0" err="1">
                <a:solidFill>
                  <a:schemeClr val="accent5"/>
                </a:solidFill>
              </a:rPr>
              <a:t>Configuring</a:t>
            </a:r>
            <a:r>
              <a:rPr lang="fr-FR" sz="2000" dirty="0">
                <a:solidFill>
                  <a:schemeClr val="accent5"/>
                </a:solidFill>
              </a:rPr>
              <a:t> </a:t>
            </a:r>
            <a:r>
              <a:rPr lang="fr-FR" sz="2000" dirty="0" err="1">
                <a:solidFill>
                  <a:schemeClr val="accent5"/>
                </a:solidFill>
              </a:rPr>
              <a:t>Retention</a:t>
            </a:r>
            <a:r>
              <a:rPr lang="fr-FR" sz="2000" dirty="0">
                <a:solidFill>
                  <a:schemeClr val="accent5"/>
                </a:solidFill>
              </a:rPr>
              <a:t> by </a:t>
            </a:r>
            <a:r>
              <a:rPr lang="en-US" sz="2000" dirty="0">
                <a:solidFill>
                  <a:schemeClr val="accent5"/>
                </a:solidFill>
              </a:rPr>
              <a:t>log segments by Time: log.segment.ms</a:t>
            </a:r>
          </a:p>
        </p:txBody>
      </p:sp>
      <p:sp>
        <p:nvSpPr>
          <p:cNvPr id="3" name="TextBox 2">
            <a:extLst>
              <a:ext uri="{FF2B5EF4-FFF2-40B4-BE49-F238E27FC236}">
                <a16:creationId xmlns:a16="http://schemas.microsoft.com/office/drawing/2014/main" id="{2DC98508-D120-46D1-955D-FB303862799A}"/>
              </a:ext>
            </a:extLst>
          </p:cNvPr>
          <p:cNvSpPr txBox="1"/>
          <p:nvPr/>
        </p:nvSpPr>
        <p:spPr>
          <a:xfrm>
            <a:off x="797859" y="2286000"/>
            <a:ext cx="9726706" cy="1754326"/>
          </a:xfrm>
          <a:prstGeom prst="rect">
            <a:avLst/>
          </a:prstGeom>
          <a:noFill/>
        </p:spPr>
        <p:txBody>
          <a:bodyPr wrap="square" rtlCol="0">
            <a:spAutoFit/>
          </a:bodyPr>
          <a:lstStyle/>
          <a:p>
            <a:r>
              <a:rPr lang="en-US" dirty="0"/>
              <a:t>Another way to control when log segments are closed is by using the log.segment.ms parameter, which specifies the amount of time after which a log segment should be closed. As with the </a:t>
            </a:r>
            <a:r>
              <a:rPr lang="en-US" dirty="0" err="1"/>
              <a:t>log.retention.bytes</a:t>
            </a:r>
            <a:r>
              <a:rPr lang="en-US" dirty="0"/>
              <a:t> and log.retention.ms parameters, </a:t>
            </a:r>
            <a:r>
              <a:rPr lang="en-US" dirty="0" err="1"/>
              <a:t>log.segment.bytes</a:t>
            </a:r>
            <a:r>
              <a:rPr lang="en-US" dirty="0"/>
              <a:t> and log.segment.ms are not mutually exclusive properties. Kafka will close a log segment either when the size limit is reached or when the time limit is reached, whichever comes first. By default, there is no setting for </a:t>
            </a:r>
            <a:r>
              <a:rPr lang="en-US" dirty="0" err="1"/>
              <a:t>log.seg</a:t>
            </a:r>
            <a:r>
              <a:rPr lang="en-US" dirty="0"/>
              <a:t> ment.ms, which results in only closing log segments by size.</a:t>
            </a:r>
          </a:p>
        </p:txBody>
      </p:sp>
    </p:spTree>
    <p:extLst>
      <p:ext uri="{BB962C8B-B14F-4D97-AF65-F5344CB8AC3E}">
        <p14:creationId xmlns:p14="http://schemas.microsoft.com/office/powerpoint/2010/main" val="31148328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E8B7BC-6015-46A6-A904-85600C190BBD}"/>
              </a:ext>
            </a:extLst>
          </p:cNvPr>
          <p:cNvSpPr txBox="1"/>
          <p:nvPr/>
        </p:nvSpPr>
        <p:spPr>
          <a:xfrm>
            <a:off x="797859" y="717176"/>
            <a:ext cx="6732494" cy="400110"/>
          </a:xfrm>
          <a:prstGeom prst="rect">
            <a:avLst/>
          </a:prstGeom>
          <a:noFill/>
        </p:spPr>
        <p:txBody>
          <a:bodyPr wrap="square" rtlCol="0">
            <a:spAutoFit/>
          </a:bodyPr>
          <a:lstStyle/>
          <a:p>
            <a:r>
              <a:rPr lang="fr-FR" sz="2000" dirty="0" err="1">
                <a:solidFill>
                  <a:schemeClr val="accent5"/>
                </a:solidFill>
              </a:rPr>
              <a:t>Configuring</a:t>
            </a:r>
            <a:r>
              <a:rPr lang="fr-FR" sz="2000" dirty="0">
                <a:solidFill>
                  <a:schemeClr val="accent5"/>
                </a:solidFill>
              </a:rPr>
              <a:t> Kafka Brokers</a:t>
            </a:r>
            <a:endParaRPr lang="en-US" sz="2000" dirty="0">
              <a:solidFill>
                <a:schemeClr val="accent5"/>
              </a:solidFill>
            </a:endParaRPr>
          </a:p>
        </p:txBody>
      </p:sp>
      <p:sp>
        <p:nvSpPr>
          <p:cNvPr id="3" name="TextBox 2">
            <a:extLst>
              <a:ext uri="{FF2B5EF4-FFF2-40B4-BE49-F238E27FC236}">
                <a16:creationId xmlns:a16="http://schemas.microsoft.com/office/drawing/2014/main" id="{431D6EA2-D84B-4079-A63E-54FE2FFE43DA}"/>
              </a:ext>
            </a:extLst>
          </p:cNvPr>
          <p:cNvSpPr txBox="1"/>
          <p:nvPr/>
        </p:nvSpPr>
        <p:spPr>
          <a:xfrm>
            <a:off x="887506" y="1810871"/>
            <a:ext cx="10094259" cy="1477328"/>
          </a:xfrm>
          <a:prstGeom prst="rect">
            <a:avLst/>
          </a:prstGeom>
          <a:noFill/>
        </p:spPr>
        <p:txBody>
          <a:bodyPr wrap="square" rtlCol="0">
            <a:spAutoFit/>
          </a:bodyPr>
          <a:lstStyle/>
          <a:p>
            <a:r>
              <a:rPr lang="en-US" dirty="0" err="1"/>
              <a:t>message.max.bytes</a:t>
            </a:r>
            <a:endParaRPr lang="en-US" dirty="0"/>
          </a:p>
          <a:p>
            <a:endParaRPr lang="en-US" dirty="0"/>
          </a:p>
          <a:p>
            <a:r>
              <a:rPr lang="en-US" dirty="0"/>
              <a:t>The Kafka broker limits the maximum size of a message that can be produced, con‐ figured by the </a:t>
            </a:r>
            <a:r>
              <a:rPr lang="en-US" dirty="0" err="1"/>
              <a:t>message.max.bytes</a:t>
            </a:r>
            <a:r>
              <a:rPr lang="en-US" dirty="0"/>
              <a:t> parameter, which defaults to 1000000, or 1 MB. A producer that tries to send a message larger than this will receive an error back from the broker, and the message will not be accepted.</a:t>
            </a:r>
          </a:p>
        </p:txBody>
      </p:sp>
    </p:spTree>
    <p:extLst>
      <p:ext uri="{BB962C8B-B14F-4D97-AF65-F5344CB8AC3E}">
        <p14:creationId xmlns:p14="http://schemas.microsoft.com/office/powerpoint/2010/main" val="37911887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55A2B3-AD69-4093-AA16-4416019F1686}"/>
              </a:ext>
            </a:extLst>
          </p:cNvPr>
          <p:cNvSpPr txBox="1"/>
          <p:nvPr/>
        </p:nvSpPr>
        <p:spPr>
          <a:xfrm>
            <a:off x="2913529" y="484094"/>
            <a:ext cx="6813177" cy="369332"/>
          </a:xfrm>
          <a:prstGeom prst="rect">
            <a:avLst/>
          </a:prstGeom>
          <a:noFill/>
        </p:spPr>
        <p:txBody>
          <a:bodyPr wrap="square" rtlCol="0">
            <a:spAutoFit/>
          </a:bodyPr>
          <a:lstStyle/>
          <a:p>
            <a:r>
              <a:rPr lang="en-US" dirty="0"/>
              <a:t>How Many Brokers</a:t>
            </a:r>
            <a:r>
              <a:rPr lang="fr-FR" dirty="0"/>
              <a:t> For cluster</a:t>
            </a:r>
            <a:endParaRPr lang="en-US" dirty="0"/>
          </a:p>
        </p:txBody>
      </p:sp>
      <p:sp>
        <p:nvSpPr>
          <p:cNvPr id="3" name="TextBox 2">
            <a:extLst>
              <a:ext uri="{FF2B5EF4-FFF2-40B4-BE49-F238E27FC236}">
                <a16:creationId xmlns:a16="http://schemas.microsoft.com/office/drawing/2014/main" id="{A9059DAF-22A9-4257-8C1E-4A78AAF59642}"/>
              </a:ext>
            </a:extLst>
          </p:cNvPr>
          <p:cNvSpPr txBox="1"/>
          <p:nvPr/>
        </p:nvSpPr>
        <p:spPr>
          <a:xfrm>
            <a:off x="1030941" y="1281953"/>
            <a:ext cx="9502588" cy="1477328"/>
          </a:xfrm>
          <a:prstGeom prst="rect">
            <a:avLst/>
          </a:prstGeom>
          <a:noFill/>
        </p:spPr>
        <p:txBody>
          <a:bodyPr wrap="square" rtlCol="0">
            <a:spAutoFit/>
          </a:bodyPr>
          <a:lstStyle/>
          <a:p>
            <a:r>
              <a:rPr lang="en-US" dirty="0"/>
              <a:t>The appropriate size for a Kafka cluster is determined by several factors:</a:t>
            </a:r>
          </a:p>
          <a:p>
            <a:r>
              <a:rPr lang="en-US" dirty="0"/>
              <a:t>	how much disk capacity is required for retaining messages and how much storage is 	available on a single broker</a:t>
            </a:r>
          </a:p>
          <a:p>
            <a:endParaRPr lang="en-US" dirty="0"/>
          </a:p>
          <a:p>
            <a:r>
              <a:rPr lang="en-US" dirty="0"/>
              <a:t>	the capacity of the cluster to handle requests</a:t>
            </a:r>
          </a:p>
        </p:txBody>
      </p:sp>
      <p:sp>
        <p:nvSpPr>
          <p:cNvPr id="4" name="TextBox 3">
            <a:extLst>
              <a:ext uri="{FF2B5EF4-FFF2-40B4-BE49-F238E27FC236}">
                <a16:creationId xmlns:a16="http://schemas.microsoft.com/office/drawing/2014/main" id="{D58BCBE2-D174-4AE6-AD0A-EE3AB036C1E1}"/>
              </a:ext>
            </a:extLst>
          </p:cNvPr>
          <p:cNvSpPr txBox="1"/>
          <p:nvPr/>
        </p:nvSpPr>
        <p:spPr>
          <a:xfrm>
            <a:off x="1030941" y="3429000"/>
            <a:ext cx="9296400" cy="2585323"/>
          </a:xfrm>
          <a:prstGeom prst="rect">
            <a:avLst/>
          </a:prstGeom>
          <a:noFill/>
        </p:spPr>
        <p:txBody>
          <a:bodyPr wrap="square" rtlCol="0">
            <a:spAutoFit/>
          </a:bodyPr>
          <a:lstStyle/>
          <a:p>
            <a:r>
              <a:rPr lang="en-US" dirty="0"/>
              <a:t>Broker Configuration: </a:t>
            </a:r>
          </a:p>
          <a:p>
            <a:r>
              <a:rPr lang="en-US" dirty="0"/>
              <a:t> There are only two requirements in the broker configuration to allow multiple Kafka brokers to join a single cluster:</a:t>
            </a:r>
          </a:p>
          <a:p>
            <a:r>
              <a:rPr lang="en-US" dirty="0"/>
              <a:t>	The first is that all brokers must have the same configuration for the 	</a:t>
            </a:r>
          </a:p>
          <a:p>
            <a:r>
              <a:rPr lang="en-US" dirty="0"/>
              <a:t>	</a:t>
            </a:r>
            <a:r>
              <a:rPr lang="en-US" dirty="0" err="1"/>
              <a:t>zookeeper.connect</a:t>
            </a:r>
            <a:r>
              <a:rPr lang="en-US" dirty="0"/>
              <a:t> parameter (This specifies the Zookeeper ensemble and path where 	the cluster stores metadata)</a:t>
            </a:r>
          </a:p>
          <a:p>
            <a:r>
              <a:rPr lang="en-US" dirty="0"/>
              <a:t>	The second requirement is that all </a:t>
            </a:r>
            <a:r>
              <a:rPr lang="en-US" dirty="0" err="1"/>
              <a:t>brok</a:t>
            </a:r>
            <a:r>
              <a:rPr lang="en-US" dirty="0"/>
              <a:t>‐ </a:t>
            </a:r>
            <a:r>
              <a:rPr lang="en-US" dirty="0" err="1"/>
              <a:t>ers</a:t>
            </a:r>
            <a:r>
              <a:rPr lang="en-US" dirty="0"/>
              <a:t> in the cluster must have a unique value for 	the broker.id parameter (If two </a:t>
            </a:r>
            <a:r>
              <a:rPr lang="en-US" dirty="0" err="1"/>
              <a:t>brok</a:t>
            </a:r>
            <a:r>
              <a:rPr lang="en-US" dirty="0"/>
              <a:t>‐ </a:t>
            </a:r>
            <a:r>
              <a:rPr lang="en-US" dirty="0" err="1"/>
              <a:t>ers</a:t>
            </a:r>
            <a:r>
              <a:rPr lang="en-US" dirty="0"/>
              <a:t> attempt to join the same cluster with the same 	broker.id, the second broker will log an error and fail to start.)</a:t>
            </a:r>
          </a:p>
        </p:txBody>
      </p:sp>
    </p:spTree>
    <p:extLst>
      <p:ext uri="{BB962C8B-B14F-4D97-AF65-F5344CB8AC3E}">
        <p14:creationId xmlns:p14="http://schemas.microsoft.com/office/powerpoint/2010/main" val="19809841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FC7BF7-0D12-4EBA-A034-23C81FB74D91}"/>
              </a:ext>
            </a:extLst>
          </p:cNvPr>
          <p:cNvSpPr txBox="1"/>
          <p:nvPr/>
        </p:nvSpPr>
        <p:spPr>
          <a:xfrm>
            <a:off x="842682" y="663389"/>
            <a:ext cx="9332259" cy="646331"/>
          </a:xfrm>
          <a:prstGeom prst="rect">
            <a:avLst/>
          </a:prstGeom>
          <a:noFill/>
        </p:spPr>
        <p:txBody>
          <a:bodyPr wrap="square" rtlCol="0">
            <a:spAutoFit/>
          </a:bodyPr>
          <a:lstStyle/>
          <a:p>
            <a:r>
              <a:rPr lang="en-US" dirty="0"/>
              <a:t>The controller :  is one of the Kafka brokers that, in addition to the usual broker functionality, is responsible for electing partition leaders</a:t>
            </a:r>
          </a:p>
        </p:txBody>
      </p:sp>
      <p:sp>
        <p:nvSpPr>
          <p:cNvPr id="3" name="TextBox 2">
            <a:extLst>
              <a:ext uri="{FF2B5EF4-FFF2-40B4-BE49-F238E27FC236}">
                <a16:creationId xmlns:a16="http://schemas.microsoft.com/office/drawing/2014/main" id="{B4C9DB11-136C-4344-A1F0-4E3145D57E60}"/>
              </a:ext>
            </a:extLst>
          </p:cNvPr>
          <p:cNvSpPr txBox="1"/>
          <p:nvPr/>
        </p:nvSpPr>
        <p:spPr>
          <a:xfrm>
            <a:off x="842682" y="2259107"/>
            <a:ext cx="9726706" cy="646331"/>
          </a:xfrm>
          <a:prstGeom prst="rect">
            <a:avLst/>
          </a:prstGeom>
          <a:noFill/>
        </p:spPr>
        <p:txBody>
          <a:bodyPr wrap="square" rtlCol="0">
            <a:spAutoFit/>
          </a:bodyPr>
          <a:lstStyle/>
          <a:p>
            <a:r>
              <a:rPr lang="en-US" dirty="0"/>
              <a:t>The first broker that starts in the cluster becomes the controller by creating an ephemeral node in </a:t>
            </a:r>
            <a:r>
              <a:rPr lang="en-US" dirty="0" err="1"/>
              <a:t>ZooKeeper</a:t>
            </a:r>
            <a:r>
              <a:rPr lang="en-US" dirty="0"/>
              <a:t> called /control </a:t>
            </a:r>
            <a:r>
              <a:rPr lang="en-US" dirty="0" err="1"/>
              <a:t>ler</a:t>
            </a:r>
            <a:endParaRPr lang="en-US" dirty="0"/>
          </a:p>
        </p:txBody>
      </p:sp>
      <p:sp>
        <p:nvSpPr>
          <p:cNvPr id="4" name="TextBox 3">
            <a:extLst>
              <a:ext uri="{FF2B5EF4-FFF2-40B4-BE49-F238E27FC236}">
                <a16:creationId xmlns:a16="http://schemas.microsoft.com/office/drawing/2014/main" id="{68E96505-5AD4-4ECC-A0D4-6DE0EA4FFA97}"/>
              </a:ext>
            </a:extLst>
          </p:cNvPr>
          <p:cNvSpPr txBox="1"/>
          <p:nvPr/>
        </p:nvSpPr>
        <p:spPr>
          <a:xfrm>
            <a:off x="842682" y="3531659"/>
            <a:ext cx="9269506" cy="646331"/>
          </a:xfrm>
          <a:prstGeom prst="rect">
            <a:avLst/>
          </a:prstGeom>
          <a:noFill/>
        </p:spPr>
        <p:txBody>
          <a:bodyPr wrap="square" rtlCol="0">
            <a:spAutoFit/>
          </a:bodyPr>
          <a:lstStyle/>
          <a:p>
            <a:r>
              <a:rPr lang="en-US" dirty="0"/>
              <a:t>When other brokers start, they also try to create this node, but receive a “node already exists” exception</a:t>
            </a:r>
          </a:p>
        </p:txBody>
      </p:sp>
      <p:sp>
        <p:nvSpPr>
          <p:cNvPr id="5" name="TextBox 4">
            <a:extLst>
              <a:ext uri="{FF2B5EF4-FFF2-40B4-BE49-F238E27FC236}">
                <a16:creationId xmlns:a16="http://schemas.microsoft.com/office/drawing/2014/main" id="{C24B6B55-9A2E-4E12-8B98-41134013E2E8}"/>
              </a:ext>
            </a:extLst>
          </p:cNvPr>
          <p:cNvSpPr txBox="1"/>
          <p:nvPr/>
        </p:nvSpPr>
        <p:spPr>
          <a:xfrm>
            <a:off x="842682" y="5325035"/>
            <a:ext cx="9861177" cy="646331"/>
          </a:xfrm>
          <a:prstGeom prst="rect">
            <a:avLst/>
          </a:prstGeom>
          <a:noFill/>
        </p:spPr>
        <p:txBody>
          <a:bodyPr wrap="square" rtlCol="0">
            <a:spAutoFit/>
          </a:bodyPr>
          <a:lstStyle/>
          <a:p>
            <a:r>
              <a:rPr lang="en-US" dirty="0"/>
              <a:t>The brokers create a Zoo‐ keeper watch on the controller node so they get notified of changes to this node. This way, we guarantee that the cluster will only have one controller at a time.</a:t>
            </a:r>
          </a:p>
        </p:txBody>
      </p:sp>
    </p:spTree>
    <p:extLst>
      <p:ext uri="{BB962C8B-B14F-4D97-AF65-F5344CB8AC3E}">
        <p14:creationId xmlns:p14="http://schemas.microsoft.com/office/powerpoint/2010/main" val="4445575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E9E88E-D73B-482A-A969-E7860091866E}"/>
              </a:ext>
            </a:extLst>
          </p:cNvPr>
          <p:cNvSpPr txBox="1"/>
          <p:nvPr/>
        </p:nvSpPr>
        <p:spPr>
          <a:xfrm>
            <a:off x="636494" y="654424"/>
            <a:ext cx="10676965" cy="369332"/>
          </a:xfrm>
          <a:prstGeom prst="rect">
            <a:avLst/>
          </a:prstGeom>
          <a:noFill/>
        </p:spPr>
        <p:txBody>
          <a:bodyPr wrap="square" rtlCol="0">
            <a:spAutoFit/>
          </a:bodyPr>
          <a:lstStyle/>
          <a:p>
            <a:r>
              <a:rPr lang="en-US" dirty="0"/>
              <a:t>When the controller broker is stopped or loses connectivity to Zookeeper, the </a:t>
            </a:r>
            <a:r>
              <a:rPr lang="en-US" dirty="0" err="1"/>
              <a:t>ephem</a:t>
            </a:r>
            <a:r>
              <a:rPr lang="en-US" dirty="0"/>
              <a:t>‐ </a:t>
            </a:r>
            <a:r>
              <a:rPr lang="en-US" dirty="0" err="1"/>
              <a:t>eral</a:t>
            </a:r>
            <a:r>
              <a:rPr lang="en-US" dirty="0"/>
              <a:t> node will disappear</a:t>
            </a:r>
          </a:p>
        </p:txBody>
      </p:sp>
      <p:sp>
        <p:nvSpPr>
          <p:cNvPr id="3" name="TextBox 2">
            <a:extLst>
              <a:ext uri="{FF2B5EF4-FFF2-40B4-BE49-F238E27FC236}">
                <a16:creationId xmlns:a16="http://schemas.microsoft.com/office/drawing/2014/main" id="{2ECB8D5C-8D93-483F-8FB0-2080BFB4A56B}"/>
              </a:ext>
            </a:extLst>
          </p:cNvPr>
          <p:cNvSpPr txBox="1"/>
          <p:nvPr/>
        </p:nvSpPr>
        <p:spPr>
          <a:xfrm>
            <a:off x="636494" y="1810434"/>
            <a:ext cx="10434918" cy="646331"/>
          </a:xfrm>
          <a:prstGeom prst="rect">
            <a:avLst/>
          </a:prstGeom>
          <a:noFill/>
        </p:spPr>
        <p:txBody>
          <a:bodyPr wrap="square" rtlCol="0">
            <a:spAutoFit/>
          </a:bodyPr>
          <a:lstStyle/>
          <a:p>
            <a:r>
              <a:rPr lang="en-US" dirty="0"/>
              <a:t>Other brokers in the cluster will be notified through the Zookeeper watch that the controller is gone and will attempt to create the controller node in Zookeeper themselves</a:t>
            </a:r>
          </a:p>
        </p:txBody>
      </p:sp>
      <p:sp>
        <p:nvSpPr>
          <p:cNvPr id="4" name="TextBox 3">
            <a:extLst>
              <a:ext uri="{FF2B5EF4-FFF2-40B4-BE49-F238E27FC236}">
                <a16:creationId xmlns:a16="http://schemas.microsoft.com/office/drawing/2014/main" id="{35153A7E-846F-40FC-A028-7C0E80BA8848}"/>
              </a:ext>
            </a:extLst>
          </p:cNvPr>
          <p:cNvSpPr txBox="1"/>
          <p:nvPr/>
        </p:nvSpPr>
        <p:spPr>
          <a:xfrm>
            <a:off x="573740" y="3232698"/>
            <a:ext cx="10802471" cy="646331"/>
          </a:xfrm>
          <a:prstGeom prst="rect">
            <a:avLst/>
          </a:prstGeom>
          <a:noFill/>
        </p:spPr>
        <p:txBody>
          <a:bodyPr wrap="square" rtlCol="0">
            <a:spAutoFit/>
          </a:bodyPr>
          <a:lstStyle/>
          <a:p>
            <a:r>
              <a:rPr lang="en-US" dirty="0"/>
              <a:t>The first node to create the new controller in Zookeeper is the new controller, while the other nodes will receive a “node already exists” exception and re-create the watch on the new controller node</a:t>
            </a:r>
          </a:p>
        </p:txBody>
      </p:sp>
      <p:sp>
        <p:nvSpPr>
          <p:cNvPr id="5" name="TextBox 4">
            <a:extLst>
              <a:ext uri="{FF2B5EF4-FFF2-40B4-BE49-F238E27FC236}">
                <a16:creationId xmlns:a16="http://schemas.microsoft.com/office/drawing/2014/main" id="{1FF44C94-BE00-40B6-9799-ACA62664CD82}"/>
              </a:ext>
            </a:extLst>
          </p:cNvPr>
          <p:cNvSpPr txBox="1"/>
          <p:nvPr/>
        </p:nvSpPr>
        <p:spPr>
          <a:xfrm>
            <a:off x="573739" y="4975412"/>
            <a:ext cx="10802471" cy="646331"/>
          </a:xfrm>
          <a:prstGeom prst="rect">
            <a:avLst/>
          </a:prstGeom>
          <a:noFill/>
        </p:spPr>
        <p:txBody>
          <a:bodyPr wrap="square" rtlCol="0">
            <a:spAutoFit/>
          </a:bodyPr>
          <a:lstStyle/>
          <a:p>
            <a:r>
              <a:rPr lang="en-US" dirty="0"/>
              <a:t>Each time a controller is elected, it receives a new, higher controller epoch number through a Zookeeper con‐ </a:t>
            </a:r>
            <a:r>
              <a:rPr lang="en-US" dirty="0" err="1"/>
              <a:t>ditional</a:t>
            </a:r>
            <a:r>
              <a:rPr lang="en-US" dirty="0"/>
              <a:t> increment operation</a:t>
            </a:r>
          </a:p>
        </p:txBody>
      </p:sp>
    </p:spTree>
    <p:extLst>
      <p:ext uri="{BB962C8B-B14F-4D97-AF65-F5344CB8AC3E}">
        <p14:creationId xmlns:p14="http://schemas.microsoft.com/office/powerpoint/2010/main" val="10707146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23B296-BC2A-4412-B00E-E0F4C8D914EE}"/>
              </a:ext>
            </a:extLst>
          </p:cNvPr>
          <p:cNvPicPr>
            <a:picLocks noChangeAspect="1"/>
          </p:cNvPicPr>
          <p:nvPr/>
        </p:nvPicPr>
        <p:blipFill>
          <a:blip r:embed="rId2"/>
          <a:stretch>
            <a:fillRect/>
          </a:stretch>
        </p:blipFill>
        <p:spPr>
          <a:xfrm>
            <a:off x="0" y="118104"/>
            <a:ext cx="12192000" cy="6621792"/>
          </a:xfrm>
          <a:prstGeom prst="rect">
            <a:avLst/>
          </a:prstGeom>
        </p:spPr>
      </p:pic>
    </p:spTree>
    <p:extLst>
      <p:ext uri="{BB962C8B-B14F-4D97-AF65-F5344CB8AC3E}">
        <p14:creationId xmlns:p14="http://schemas.microsoft.com/office/powerpoint/2010/main" val="29664626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27EA6E-29EC-4268-8370-353CC680CA3B}"/>
              </a:ext>
            </a:extLst>
          </p:cNvPr>
          <p:cNvSpPr txBox="1"/>
          <p:nvPr/>
        </p:nvSpPr>
        <p:spPr>
          <a:xfrm>
            <a:off x="4894729" y="2563905"/>
            <a:ext cx="6624918" cy="369332"/>
          </a:xfrm>
          <a:prstGeom prst="rect">
            <a:avLst/>
          </a:prstGeom>
          <a:noFill/>
        </p:spPr>
        <p:txBody>
          <a:bodyPr wrap="square" rtlCol="0">
            <a:spAutoFit/>
          </a:bodyPr>
          <a:lstStyle/>
          <a:p>
            <a:r>
              <a:rPr lang="fr-FR" dirty="0"/>
              <a:t>Producer</a:t>
            </a:r>
            <a:endParaRPr lang="en-US" dirty="0"/>
          </a:p>
        </p:txBody>
      </p:sp>
    </p:spTree>
    <p:extLst>
      <p:ext uri="{BB962C8B-B14F-4D97-AF65-F5344CB8AC3E}">
        <p14:creationId xmlns:p14="http://schemas.microsoft.com/office/powerpoint/2010/main" val="32016012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93F1B-23AA-483F-A066-150F6C2BED8B}"/>
              </a:ext>
            </a:extLst>
          </p:cNvPr>
          <p:cNvSpPr txBox="1"/>
          <p:nvPr/>
        </p:nvSpPr>
        <p:spPr>
          <a:xfrm>
            <a:off x="1730188" y="2413337"/>
            <a:ext cx="9260541" cy="2031325"/>
          </a:xfrm>
          <a:prstGeom prst="rect">
            <a:avLst/>
          </a:prstGeom>
          <a:noFill/>
        </p:spPr>
        <p:txBody>
          <a:bodyPr wrap="square" rtlCol="0">
            <a:spAutoFit/>
          </a:bodyPr>
          <a:lstStyle/>
          <a:p>
            <a:r>
              <a:rPr lang="en-US" dirty="0"/>
              <a:t>Producers create new messages. In other publish/subscribe systems, these may be called publishers or writers. In general, a message will be produced to a specific topic. By default, the producer does not care what partition a specific message is written to and will balance messages over all partitions of a topic evenly. In some cases, the pro‐ </a:t>
            </a:r>
            <a:r>
              <a:rPr lang="en-US" dirty="0" err="1"/>
              <a:t>ducer</a:t>
            </a:r>
            <a:r>
              <a:rPr lang="en-US" dirty="0"/>
              <a:t> will direct messages to specific partitions. This is typically done using the </a:t>
            </a:r>
            <a:r>
              <a:rPr lang="en-US" dirty="0" err="1"/>
              <a:t>mes</a:t>
            </a:r>
            <a:r>
              <a:rPr lang="en-US" dirty="0"/>
              <a:t>‐ sage key and a partitioner that will generate a hash of the key and map it to a specific partition. This assures that all messages produced with a given key will get written to the same partition.</a:t>
            </a:r>
          </a:p>
        </p:txBody>
      </p:sp>
    </p:spTree>
    <p:extLst>
      <p:ext uri="{BB962C8B-B14F-4D97-AF65-F5344CB8AC3E}">
        <p14:creationId xmlns:p14="http://schemas.microsoft.com/office/powerpoint/2010/main" val="40890018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BAAA4D-8854-4C93-8086-761A96A0E996}"/>
              </a:ext>
            </a:extLst>
          </p:cNvPr>
          <p:cNvPicPr>
            <a:picLocks noChangeAspect="1"/>
          </p:cNvPicPr>
          <p:nvPr/>
        </p:nvPicPr>
        <p:blipFill>
          <a:blip r:embed="rId2"/>
          <a:stretch>
            <a:fillRect/>
          </a:stretch>
        </p:blipFill>
        <p:spPr>
          <a:xfrm>
            <a:off x="237307" y="213864"/>
            <a:ext cx="11717385" cy="6430272"/>
          </a:xfrm>
          <a:prstGeom prst="rect">
            <a:avLst/>
          </a:prstGeom>
        </p:spPr>
      </p:pic>
    </p:spTree>
    <p:extLst>
      <p:ext uri="{BB962C8B-B14F-4D97-AF65-F5344CB8AC3E}">
        <p14:creationId xmlns:p14="http://schemas.microsoft.com/office/powerpoint/2010/main" val="3595462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C3A97-FF40-4F63-930D-A6D55DA518C8}"/>
              </a:ext>
            </a:extLst>
          </p:cNvPr>
          <p:cNvPicPr>
            <a:picLocks noChangeAspect="1"/>
          </p:cNvPicPr>
          <p:nvPr/>
        </p:nvPicPr>
        <p:blipFill>
          <a:blip r:embed="rId2"/>
          <a:stretch>
            <a:fillRect/>
          </a:stretch>
        </p:blipFill>
        <p:spPr>
          <a:xfrm>
            <a:off x="1490019" y="1842866"/>
            <a:ext cx="9211961" cy="3172268"/>
          </a:xfrm>
          <a:prstGeom prst="rect">
            <a:avLst/>
          </a:prstGeom>
        </p:spPr>
      </p:pic>
    </p:spTree>
    <p:extLst>
      <p:ext uri="{BB962C8B-B14F-4D97-AF65-F5344CB8AC3E}">
        <p14:creationId xmlns:p14="http://schemas.microsoft.com/office/powerpoint/2010/main" val="6933671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4F5F05-31D3-4CF7-9F63-95D616402A95}"/>
              </a:ext>
            </a:extLst>
          </p:cNvPr>
          <p:cNvSpPr/>
          <p:nvPr/>
        </p:nvSpPr>
        <p:spPr>
          <a:xfrm>
            <a:off x="1801905" y="3169514"/>
            <a:ext cx="3424519" cy="831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43D1E9-0C91-412B-B6F9-B1B5FB9DC43E}"/>
              </a:ext>
            </a:extLst>
          </p:cNvPr>
          <p:cNvSpPr txBox="1"/>
          <p:nvPr/>
        </p:nvSpPr>
        <p:spPr>
          <a:xfrm>
            <a:off x="1945341" y="3262300"/>
            <a:ext cx="3281084" cy="646331"/>
          </a:xfrm>
          <a:prstGeom prst="rect">
            <a:avLst/>
          </a:prstGeom>
          <a:noFill/>
        </p:spPr>
        <p:txBody>
          <a:bodyPr wrap="square" rtlCol="0">
            <a:spAutoFit/>
          </a:bodyPr>
          <a:lstStyle/>
          <a:p>
            <a:r>
              <a:rPr lang="fr-FR" dirty="0"/>
              <a:t>Message * (</a:t>
            </a:r>
            <a:r>
              <a:rPr lang="fr-FR" dirty="0" err="1"/>
              <a:t>Required</a:t>
            </a:r>
            <a:r>
              <a:rPr lang="fr-FR" dirty="0"/>
              <a:t>) : Hello</a:t>
            </a:r>
          </a:p>
          <a:p>
            <a:r>
              <a:rPr lang="fr-FR" dirty="0"/>
              <a:t>Topic * (</a:t>
            </a:r>
            <a:r>
              <a:rPr lang="fr-FR" dirty="0" err="1"/>
              <a:t>Required</a:t>
            </a:r>
            <a:r>
              <a:rPr lang="fr-FR" dirty="0"/>
              <a:t>) : </a:t>
            </a:r>
            <a:r>
              <a:rPr lang="fr-FR" dirty="0" err="1"/>
              <a:t>Greeting</a:t>
            </a:r>
            <a:endParaRPr lang="en-US" dirty="0"/>
          </a:p>
        </p:txBody>
      </p:sp>
      <p:sp>
        <p:nvSpPr>
          <p:cNvPr id="4" name="TextBox 3">
            <a:extLst>
              <a:ext uri="{FF2B5EF4-FFF2-40B4-BE49-F238E27FC236}">
                <a16:creationId xmlns:a16="http://schemas.microsoft.com/office/drawing/2014/main" id="{79A0B304-4541-42DF-9E40-6D9EDA5465B2}"/>
              </a:ext>
            </a:extLst>
          </p:cNvPr>
          <p:cNvSpPr txBox="1"/>
          <p:nvPr/>
        </p:nvSpPr>
        <p:spPr>
          <a:xfrm>
            <a:off x="4401670" y="560747"/>
            <a:ext cx="5531223" cy="369332"/>
          </a:xfrm>
          <a:prstGeom prst="rect">
            <a:avLst/>
          </a:prstGeom>
          <a:noFill/>
        </p:spPr>
        <p:txBody>
          <a:bodyPr wrap="square" rtlCol="0">
            <a:spAutoFit/>
          </a:bodyPr>
          <a:lstStyle/>
          <a:p>
            <a:r>
              <a:rPr lang="fr-FR" dirty="0" err="1"/>
              <a:t>Send</a:t>
            </a:r>
            <a:r>
              <a:rPr lang="fr-FR" dirty="0"/>
              <a:t> Message</a:t>
            </a:r>
            <a:endParaRPr lang="en-US" dirty="0"/>
          </a:p>
        </p:txBody>
      </p:sp>
      <p:sp>
        <p:nvSpPr>
          <p:cNvPr id="5" name="TextBox 4">
            <a:extLst>
              <a:ext uri="{FF2B5EF4-FFF2-40B4-BE49-F238E27FC236}">
                <a16:creationId xmlns:a16="http://schemas.microsoft.com/office/drawing/2014/main" id="{5C6EC98A-A09E-4C37-A3C0-89B5F2F13C35}"/>
              </a:ext>
            </a:extLst>
          </p:cNvPr>
          <p:cNvSpPr txBox="1"/>
          <p:nvPr/>
        </p:nvSpPr>
        <p:spPr>
          <a:xfrm>
            <a:off x="1837765" y="1449632"/>
            <a:ext cx="4258235" cy="1477328"/>
          </a:xfrm>
          <a:prstGeom prst="rect">
            <a:avLst/>
          </a:prstGeom>
          <a:noFill/>
        </p:spPr>
        <p:txBody>
          <a:bodyPr wrap="square" rtlCol="0">
            <a:spAutoFit/>
          </a:bodyPr>
          <a:lstStyle/>
          <a:p>
            <a:pPr algn="ctr"/>
            <a:r>
              <a:rPr lang="fr-FR" dirty="0"/>
              <a:t>(0)</a:t>
            </a:r>
          </a:p>
          <a:p>
            <a:r>
              <a:rPr lang="fr-FR" dirty="0"/>
              <a:t>Configuration Producer:</a:t>
            </a:r>
          </a:p>
          <a:p>
            <a:r>
              <a:rPr lang="en-US" dirty="0"/>
              <a:t>	</a:t>
            </a:r>
            <a:r>
              <a:rPr lang="en-US" dirty="0" err="1"/>
              <a:t>bootstrap.servers</a:t>
            </a:r>
            <a:r>
              <a:rPr lang="en-US" dirty="0"/>
              <a:t> </a:t>
            </a:r>
          </a:p>
          <a:p>
            <a:r>
              <a:rPr lang="fr-FR" dirty="0"/>
              <a:t>	</a:t>
            </a:r>
            <a:r>
              <a:rPr lang="en-US" dirty="0"/>
              <a:t> </a:t>
            </a:r>
            <a:r>
              <a:rPr lang="en-US" dirty="0" err="1"/>
              <a:t>key.serializer</a:t>
            </a:r>
            <a:r>
              <a:rPr lang="en-US" dirty="0"/>
              <a:t> </a:t>
            </a:r>
          </a:p>
          <a:p>
            <a:r>
              <a:rPr lang="en-US" dirty="0"/>
              <a:t>	</a:t>
            </a:r>
            <a:r>
              <a:rPr lang="en-US" dirty="0" err="1"/>
              <a:t>value.serializer</a:t>
            </a:r>
            <a:endParaRPr lang="fr-FR" dirty="0"/>
          </a:p>
        </p:txBody>
      </p:sp>
      <p:sp>
        <p:nvSpPr>
          <p:cNvPr id="6" name="Rectangle 5">
            <a:extLst>
              <a:ext uri="{FF2B5EF4-FFF2-40B4-BE49-F238E27FC236}">
                <a16:creationId xmlns:a16="http://schemas.microsoft.com/office/drawing/2014/main" id="{5E54693A-9C90-4D35-992C-B70F46E3ED6A}"/>
              </a:ext>
            </a:extLst>
          </p:cNvPr>
          <p:cNvSpPr/>
          <p:nvPr/>
        </p:nvSpPr>
        <p:spPr>
          <a:xfrm>
            <a:off x="1801905" y="4774196"/>
            <a:ext cx="3424519" cy="831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9A2DAB-0BD7-4E50-9671-FF5C5813792B}"/>
              </a:ext>
            </a:extLst>
          </p:cNvPr>
          <p:cNvSpPr txBox="1"/>
          <p:nvPr/>
        </p:nvSpPr>
        <p:spPr>
          <a:xfrm>
            <a:off x="1945340" y="4866983"/>
            <a:ext cx="3137648" cy="646331"/>
          </a:xfrm>
          <a:prstGeom prst="rect">
            <a:avLst/>
          </a:prstGeom>
          <a:noFill/>
        </p:spPr>
        <p:txBody>
          <a:bodyPr wrap="square" rtlCol="0">
            <a:spAutoFit/>
          </a:bodyPr>
          <a:lstStyle/>
          <a:p>
            <a:r>
              <a:rPr lang="fr-FR" dirty="0"/>
              <a:t>Key (</a:t>
            </a:r>
            <a:r>
              <a:rPr lang="fr-FR" dirty="0" err="1"/>
              <a:t>Optional</a:t>
            </a:r>
            <a:r>
              <a:rPr lang="fr-FR" dirty="0"/>
              <a:t>) : key-message</a:t>
            </a:r>
          </a:p>
          <a:p>
            <a:r>
              <a:rPr lang="fr-FR" dirty="0"/>
              <a:t>Partition (</a:t>
            </a:r>
            <a:r>
              <a:rPr lang="fr-FR" dirty="0" err="1"/>
              <a:t>Optional</a:t>
            </a:r>
            <a:r>
              <a:rPr lang="fr-FR" dirty="0"/>
              <a:t>) : Partition0</a:t>
            </a:r>
            <a:endParaRPr lang="en-US" dirty="0"/>
          </a:p>
        </p:txBody>
      </p:sp>
    </p:spTree>
    <p:extLst>
      <p:ext uri="{BB962C8B-B14F-4D97-AF65-F5344CB8AC3E}">
        <p14:creationId xmlns:p14="http://schemas.microsoft.com/office/powerpoint/2010/main" val="17577195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A0E8DD1-AB87-4474-A46B-566EE5C18ABF}"/>
              </a:ext>
            </a:extLst>
          </p:cNvPr>
          <p:cNvSpPr/>
          <p:nvPr/>
        </p:nvSpPr>
        <p:spPr>
          <a:xfrm>
            <a:off x="188258" y="2316486"/>
            <a:ext cx="2447364" cy="1819835"/>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20B0495-7835-46C0-B1B8-C426B5369BDE}"/>
              </a:ext>
            </a:extLst>
          </p:cNvPr>
          <p:cNvSpPr/>
          <p:nvPr/>
        </p:nvSpPr>
        <p:spPr>
          <a:xfrm>
            <a:off x="8892989" y="2106706"/>
            <a:ext cx="2447364" cy="1819835"/>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1608E24-73DE-48B9-A5B3-F76393C10104}"/>
              </a:ext>
            </a:extLst>
          </p:cNvPr>
          <p:cNvSpPr txBox="1"/>
          <p:nvPr/>
        </p:nvSpPr>
        <p:spPr>
          <a:xfrm>
            <a:off x="9406219" y="2892059"/>
            <a:ext cx="2447364" cy="369332"/>
          </a:xfrm>
          <a:prstGeom prst="rect">
            <a:avLst/>
          </a:prstGeom>
          <a:noFill/>
        </p:spPr>
        <p:txBody>
          <a:bodyPr wrap="square" rtlCol="0">
            <a:spAutoFit/>
          </a:bodyPr>
          <a:lstStyle/>
          <a:p>
            <a:r>
              <a:rPr lang="fr-FR" dirty="0"/>
              <a:t>Broker (Server)</a:t>
            </a:r>
            <a:endParaRPr lang="en-US" dirty="0"/>
          </a:p>
        </p:txBody>
      </p:sp>
      <p:sp>
        <p:nvSpPr>
          <p:cNvPr id="15" name="Rectangle: Rounded Corners 14">
            <a:extLst>
              <a:ext uri="{FF2B5EF4-FFF2-40B4-BE49-F238E27FC236}">
                <a16:creationId xmlns:a16="http://schemas.microsoft.com/office/drawing/2014/main" id="{4ED40F54-937A-489A-97CD-43269E8F7A7F}"/>
              </a:ext>
            </a:extLst>
          </p:cNvPr>
          <p:cNvSpPr/>
          <p:nvPr/>
        </p:nvSpPr>
        <p:spPr>
          <a:xfrm>
            <a:off x="2164414" y="565224"/>
            <a:ext cx="2268072" cy="1026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4988511-AEA3-4806-B3A0-A9B22537AC07}"/>
              </a:ext>
            </a:extLst>
          </p:cNvPr>
          <p:cNvSpPr txBox="1"/>
          <p:nvPr/>
        </p:nvSpPr>
        <p:spPr>
          <a:xfrm>
            <a:off x="2413183" y="616787"/>
            <a:ext cx="1864659" cy="923330"/>
          </a:xfrm>
          <a:prstGeom prst="rect">
            <a:avLst/>
          </a:prstGeom>
          <a:noFill/>
        </p:spPr>
        <p:txBody>
          <a:bodyPr wrap="square" rtlCol="0">
            <a:spAutoFit/>
          </a:bodyPr>
          <a:lstStyle/>
          <a:p>
            <a:r>
              <a:rPr lang="fr-FR" dirty="0" err="1"/>
              <a:t>ProducerRecord</a:t>
            </a:r>
            <a:endParaRPr lang="fr-FR" dirty="0"/>
          </a:p>
          <a:p>
            <a:r>
              <a:rPr lang="fr-FR" dirty="0"/>
              <a:t>Topic: </a:t>
            </a:r>
            <a:r>
              <a:rPr lang="fr-FR" dirty="0" err="1"/>
              <a:t>Greeting</a:t>
            </a:r>
            <a:endParaRPr lang="fr-FR" dirty="0"/>
          </a:p>
          <a:p>
            <a:r>
              <a:rPr lang="fr-FR" dirty="0"/>
              <a:t>Message: Hello</a:t>
            </a:r>
            <a:endParaRPr lang="en-US" dirty="0"/>
          </a:p>
        </p:txBody>
      </p:sp>
      <p:cxnSp>
        <p:nvCxnSpPr>
          <p:cNvPr id="18" name="Straight Arrow Connector 17">
            <a:extLst>
              <a:ext uri="{FF2B5EF4-FFF2-40B4-BE49-F238E27FC236}">
                <a16:creationId xmlns:a16="http://schemas.microsoft.com/office/drawing/2014/main" id="{9704A856-A221-4CB9-B682-4D3952A81346}"/>
              </a:ext>
            </a:extLst>
          </p:cNvPr>
          <p:cNvCxnSpPr>
            <a:cxnSpLocks/>
          </p:cNvCxnSpPr>
          <p:nvPr/>
        </p:nvCxnSpPr>
        <p:spPr>
          <a:xfrm flipV="1">
            <a:off x="975472" y="1123284"/>
            <a:ext cx="1114705" cy="983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56278C4-27E6-4EBD-8912-CDE5DC1A5438}"/>
              </a:ext>
            </a:extLst>
          </p:cNvPr>
          <p:cNvSpPr txBox="1"/>
          <p:nvPr/>
        </p:nvSpPr>
        <p:spPr>
          <a:xfrm>
            <a:off x="602312" y="1290029"/>
            <a:ext cx="1810871" cy="646331"/>
          </a:xfrm>
          <a:prstGeom prst="rect">
            <a:avLst/>
          </a:prstGeom>
          <a:noFill/>
        </p:spPr>
        <p:txBody>
          <a:bodyPr wrap="square" rtlCol="0">
            <a:spAutoFit/>
          </a:bodyPr>
          <a:lstStyle/>
          <a:p>
            <a:pPr marL="342900" indent="-342900">
              <a:buAutoNum type="arabicParenBoth"/>
            </a:pPr>
            <a:r>
              <a:rPr lang="fr-FR" dirty="0" err="1"/>
              <a:t>Creation</a:t>
            </a:r>
            <a:r>
              <a:rPr lang="fr-FR" dirty="0"/>
              <a:t> </a:t>
            </a:r>
            <a:r>
              <a:rPr lang="en-US" dirty="0"/>
              <a:t>a Java object</a:t>
            </a:r>
            <a:r>
              <a:rPr lang="fr-FR" dirty="0"/>
              <a:t> </a:t>
            </a:r>
            <a:endParaRPr lang="en-US" dirty="0"/>
          </a:p>
        </p:txBody>
      </p:sp>
      <p:cxnSp>
        <p:nvCxnSpPr>
          <p:cNvPr id="21" name="Straight Arrow Connector 20">
            <a:extLst>
              <a:ext uri="{FF2B5EF4-FFF2-40B4-BE49-F238E27FC236}">
                <a16:creationId xmlns:a16="http://schemas.microsoft.com/office/drawing/2014/main" id="{BB879E9C-1077-4FB6-ADDD-85E05224775F}"/>
              </a:ext>
            </a:extLst>
          </p:cNvPr>
          <p:cNvCxnSpPr>
            <a:cxnSpLocks/>
          </p:cNvCxnSpPr>
          <p:nvPr/>
        </p:nvCxnSpPr>
        <p:spPr>
          <a:xfrm>
            <a:off x="4718794" y="1088771"/>
            <a:ext cx="1313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26890D5-A293-45AE-AD8E-A9669C7A9BEE}"/>
              </a:ext>
            </a:extLst>
          </p:cNvPr>
          <p:cNvSpPr txBox="1"/>
          <p:nvPr/>
        </p:nvSpPr>
        <p:spPr>
          <a:xfrm>
            <a:off x="4570876" y="616787"/>
            <a:ext cx="1461248" cy="369332"/>
          </a:xfrm>
          <a:prstGeom prst="rect">
            <a:avLst/>
          </a:prstGeom>
          <a:noFill/>
        </p:spPr>
        <p:txBody>
          <a:bodyPr wrap="square" rtlCol="0">
            <a:spAutoFit/>
          </a:bodyPr>
          <a:lstStyle/>
          <a:p>
            <a:r>
              <a:rPr lang="fr-FR" dirty="0"/>
              <a:t>(2) </a:t>
            </a:r>
            <a:r>
              <a:rPr lang="fr-FR" dirty="0" err="1"/>
              <a:t>Serialize</a:t>
            </a:r>
            <a:endParaRPr lang="en-US" dirty="0"/>
          </a:p>
        </p:txBody>
      </p:sp>
      <p:sp>
        <p:nvSpPr>
          <p:cNvPr id="23" name="Rectangle: Rounded Corners 22">
            <a:extLst>
              <a:ext uri="{FF2B5EF4-FFF2-40B4-BE49-F238E27FC236}">
                <a16:creationId xmlns:a16="http://schemas.microsoft.com/office/drawing/2014/main" id="{803B9D22-B85F-420D-9201-4B39243AF34E}"/>
              </a:ext>
            </a:extLst>
          </p:cNvPr>
          <p:cNvSpPr/>
          <p:nvPr/>
        </p:nvSpPr>
        <p:spPr>
          <a:xfrm>
            <a:off x="6170514" y="565224"/>
            <a:ext cx="2312896" cy="1053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0EA67FF-DC2A-4848-80EA-921EBAD335C4}"/>
              </a:ext>
            </a:extLst>
          </p:cNvPr>
          <p:cNvSpPr txBox="1"/>
          <p:nvPr/>
        </p:nvSpPr>
        <p:spPr>
          <a:xfrm>
            <a:off x="6789080" y="881252"/>
            <a:ext cx="1837764" cy="369332"/>
          </a:xfrm>
          <a:prstGeom prst="rect">
            <a:avLst/>
          </a:prstGeom>
          <a:noFill/>
        </p:spPr>
        <p:txBody>
          <a:bodyPr wrap="square" rtlCol="0">
            <a:spAutoFit/>
          </a:bodyPr>
          <a:lstStyle/>
          <a:p>
            <a:r>
              <a:rPr lang="en-US" dirty="0" err="1"/>
              <a:t>ByteArrays</a:t>
            </a:r>
            <a:endParaRPr lang="en-US" dirty="0"/>
          </a:p>
        </p:txBody>
      </p:sp>
      <p:cxnSp>
        <p:nvCxnSpPr>
          <p:cNvPr id="27" name="Straight Arrow Connector 26">
            <a:extLst>
              <a:ext uri="{FF2B5EF4-FFF2-40B4-BE49-F238E27FC236}">
                <a16:creationId xmlns:a16="http://schemas.microsoft.com/office/drawing/2014/main" id="{3DBCBBCF-2404-4D9F-A8E5-FC0ACE2E8243}"/>
              </a:ext>
            </a:extLst>
          </p:cNvPr>
          <p:cNvCxnSpPr/>
          <p:nvPr/>
        </p:nvCxnSpPr>
        <p:spPr>
          <a:xfrm>
            <a:off x="8780930" y="822531"/>
            <a:ext cx="1080248" cy="1192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7162AC4-1068-47D1-B560-E21C181912D0}"/>
              </a:ext>
            </a:extLst>
          </p:cNvPr>
          <p:cNvSpPr txBox="1"/>
          <p:nvPr/>
        </p:nvSpPr>
        <p:spPr>
          <a:xfrm>
            <a:off x="9357473" y="1123283"/>
            <a:ext cx="1859055" cy="369332"/>
          </a:xfrm>
          <a:prstGeom prst="rect">
            <a:avLst/>
          </a:prstGeom>
          <a:noFill/>
        </p:spPr>
        <p:txBody>
          <a:bodyPr wrap="square" rtlCol="0">
            <a:spAutoFit/>
          </a:bodyPr>
          <a:lstStyle/>
          <a:p>
            <a:r>
              <a:rPr lang="fr-FR" dirty="0"/>
              <a:t>(3) Sent Message</a:t>
            </a:r>
            <a:endParaRPr lang="en-US" dirty="0"/>
          </a:p>
        </p:txBody>
      </p:sp>
      <p:cxnSp>
        <p:nvCxnSpPr>
          <p:cNvPr id="30" name="Straight Arrow Connector 29">
            <a:extLst>
              <a:ext uri="{FF2B5EF4-FFF2-40B4-BE49-F238E27FC236}">
                <a16:creationId xmlns:a16="http://schemas.microsoft.com/office/drawing/2014/main" id="{86837786-2115-463A-85EE-417611A3B52D}"/>
              </a:ext>
            </a:extLst>
          </p:cNvPr>
          <p:cNvCxnSpPr>
            <a:cxnSpLocks/>
          </p:cNvCxnSpPr>
          <p:nvPr/>
        </p:nvCxnSpPr>
        <p:spPr>
          <a:xfrm flipH="1">
            <a:off x="7942730" y="2765688"/>
            <a:ext cx="770965" cy="580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A845987-7244-4687-A0EA-BD93C18712F7}"/>
              </a:ext>
            </a:extLst>
          </p:cNvPr>
          <p:cNvCxnSpPr>
            <a:cxnSpLocks/>
          </p:cNvCxnSpPr>
          <p:nvPr/>
        </p:nvCxnSpPr>
        <p:spPr>
          <a:xfrm flipH="1">
            <a:off x="9321054" y="3986158"/>
            <a:ext cx="122986" cy="866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49BE0F3-A391-4195-AA73-11127339F8BC}"/>
              </a:ext>
            </a:extLst>
          </p:cNvPr>
          <p:cNvSpPr txBox="1"/>
          <p:nvPr/>
        </p:nvSpPr>
        <p:spPr>
          <a:xfrm>
            <a:off x="6789080" y="3282199"/>
            <a:ext cx="1595718" cy="369329"/>
          </a:xfrm>
          <a:prstGeom prst="rect">
            <a:avLst/>
          </a:prstGeom>
          <a:noFill/>
        </p:spPr>
        <p:txBody>
          <a:bodyPr wrap="square" rtlCol="0">
            <a:spAutoFit/>
          </a:bodyPr>
          <a:lstStyle/>
          <a:p>
            <a:r>
              <a:rPr lang="fr-FR" dirty="0" err="1"/>
              <a:t>With</a:t>
            </a:r>
            <a:r>
              <a:rPr lang="fr-FR" dirty="0"/>
              <a:t> Key</a:t>
            </a:r>
            <a:endParaRPr lang="en-US" dirty="0"/>
          </a:p>
        </p:txBody>
      </p:sp>
      <p:sp>
        <p:nvSpPr>
          <p:cNvPr id="34" name="TextBox 33">
            <a:extLst>
              <a:ext uri="{FF2B5EF4-FFF2-40B4-BE49-F238E27FC236}">
                <a16:creationId xmlns:a16="http://schemas.microsoft.com/office/drawing/2014/main" id="{63778781-0F43-4445-8079-B711FB673811}"/>
              </a:ext>
            </a:extLst>
          </p:cNvPr>
          <p:cNvSpPr txBox="1"/>
          <p:nvPr/>
        </p:nvSpPr>
        <p:spPr>
          <a:xfrm>
            <a:off x="9092454" y="5379791"/>
            <a:ext cx="1537447" cy="923330"/>
          </a:xfrm>
          <a:prstGeom prst="rect">
            <a:avLst/>
          </a:prstGeom>
          <a:noFill/>
        </p:spPr>
        <p:txBody>
          <a:bodyPr wrap="square" rtlCol="0">
            <a:spAutoFit/>
          </a:bodyPr>
          <a:lstStyle/>
          <a:p>
            <a:r>
              <a:rPr lang="fr-FR" dirty="0" err="1"/>
              <a:t>Without</a:t>
            </a:r>
            <a:r>
              <a:rPr lang="fr-FR" dirty="0"/>
              <a:t> Key</a:t>
            </a:r>
          </a:p>
          <a:p>
            <a:r>
              <a:rPr lang="en-US" dirty="0"/>
              <a:t>(round-robin algorithm)</a:t>
            </a:r>
          </a:p>
        </p:txBody>
      </p:sp>
      <p:sp>
        <p:nvSpPr>
          <p:cNvPr id="35" name="Rectangle: Rounded Corners 34">
            <a:extLst>
              <a:ext uri="{FF2B5EF4-FFF2-40B4-BE49-F238E27FC236}">
                <a16:creationId xmlns:a16="http://schemas.microsoft.com/office/drawing/2014/main" id="{1A7BEDA7-4871-4EC2-97AA-B8CE73466AD3}"/>
              </a:ext>
            </a:extLst>
          </p:cNvPr>
          <p:cNvSpPr/>
          <p:nvPr/>
        </p:nvSpPr>
        <p:spPr>
          <a:xfrm>
            <a:off x="6248399" y="3641209"/>
            <a:ext cx="1972234" cy="369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B17D00C8-EECA-4181-AAA0-76EE5FE9FF98}"/>
              </a:ext>
            </a:extLst>
          </p:cNvPr>
          <p:cNvSpPr/>
          <p:nvPr/>
        </p:nvSpPr>
        <p:spPr>
          <a:xfrm>
            <a:off x="8713695" y="4986227"/>
            <a:ext cx="1972234" cy="369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E28606A-ABAE-42EF-AC52-D96FCB376949}"/>
              </a:ext>
            </a:extLst>
          </p:cNvPr>
          <p:cNvSpPr txBox="1"/>
          <p:nvPr/>
        </p:nvSpPr>
        <p:spPr>
          <a:xfrm>
            <a:off x="6355977" y="3651528"/>
            <a:ext cx="1837764" cy="369332"/>
          </a:xfrm>
          <a:prstGeom prst="rect">
            <a:avLst/>
          </a:prstGeom>
          <a:noFill/>
        </p:spPr>
        <p:txBody>
          <a:bodyPr wrap="square" rtlCol="0">
            <a:spAutoFit/>
          </a:bodyPr>
          <a:lstStyle/>
          <a:p>
            <a:r>
              <a:rPr lang="fr-FR" dirty="0" err="1"/>
              <a:t>Specific</a:t>
            </a:r>
            <a:r>
              <a:rPr lang="fr-FR" dirty="0"/>
              <a:t> Partition</a:t>
            </a:r>
            <a:endParaRPr lang="en-US" dirty="0"/>
          </a:p>
        </p:txBody>
      </p:sp>
      <p:sp>
        <p:nvSpPr>
          <p:cNvPr id="38" name="TextBox 37">
            <a:extLst>
              <a:ext uri="{FF2B5EF4-FFF2-40B4-BE49-F238E27FC236}">
                <a16:creationId xmlns:a16="http://schemas.microsoft.com/office/drawing/2014/main" id="{40A39E95-B2A9-4D5D-99F5-EC5C2A403A09}"/>
              </a:ext>
            </a:extLst>
          </p:cNvPr>
          <p:cNvSpPr txBox="1"/>
          <p:nvPr/>
        </p:nvSpPr>
        <p:spPr>
          <a:xfrm>
            <a:off x="8780930" y="4986214"/>
            <a:ext cx="1837764" cy="369332"/>
          </a:xfrm>
          <a:prstGeom prst="rect">
            <a:avLst/>
          </a:prstGeom>
          <a:noFill/>
        </p:spPr>
        <p:txBody>
          <a:bodyPr wrap="square" rtlCol="0">
            <a:spAutoFit/>
          </a:bodyPr>
          <a:lstStyle/>
          <a:p>
            <a:r>
              <a:rPr lang="fr-FR" dirty="0" err="1"/>
              <a:t>Random</a:t>
            </a:r>
            <a:r>
              <a:rPr lang="fr-FR" dirty="0"/>
              <a:t> Partition</a:t>
            </a:r>
            <a:endParaRPr lang="en-US" dirty="0"/>
          </a:p>
        </p:txBody>
      </p:sp>
      <p:sp>
        <p:nvSpPr>
          <p:cNvPr id="47" name="Rectangle: Rounded Corners 46">
            <a:extLst>
              <a:ext uri="{FF2B5EF4-FFF2-40B4-BE49-F238E27FC236}">
                <a16:creationId xmlns:a16="http://schemas.microsoft.com/office/drawing/2014/main" id="{1752E46A-EED7-4CC0-B3AF-C1F22B7E4C09}"/>
              </a:ext>
            </a:extLst>
          </p:cNvPr>
          <p:cNvSpPr/>
          <p:nvPr/>
        </p:nvSpPr>
        <p:spPr>
          <a:xfrm>
            <a:off x="4909853" y="5355546"/>
            <a:ext cx="2244541" cy="1301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BEDF7212-21A5-485F-A7BB-386C18427A06}"/>
              </a:ext>
            </a:extLst>
          </p:cNvPr>
          <p:cNvSpPr txBox="1"/>
          <p:nvPr/>
        </p:nvSpPr>
        <p:spPr>
          <a:xfrm>
            <a:off x="5037040" y="5646046"/>
            <a:ext cx="1990165" cy="646331"/>
          </a:xfrm>
          <a:prstGeom prst="rect">
            <a:avLst/>
          </a:prstGeom>
          <a:noFill/>
        </p:spPr>
        <p:txBody>
          <a:bodyPr wrap="square" rtlCol="0">
            <a:spAutoFit/>
          </a:bodyPr>
          <a:lstStyle/>
          <a:p>
            <a:pPr algn="ctr"/>
            <a:r>
              <a:rPr lang="fr-FR" dirty="0"/>
              <a:t>Save Message in Partition</a:t>
            </a:r>
            <a:endParaRPr lang="en-US" dirty="0"/>
          </a:p>
        </p:txBody>
      </p:sp>
      <p:cxnSp>
        <p:nvCxnSpPr>
          <p:cNvPr id="50" name="Straight Arrow Connector 49">
            <a:extLst>
              <a:ext uri="{FF2B5EF4-FFF2-40B4-BE49-F238E27FC236}">
                <a16:creationId xmlns:a16="http://schemas.microsoft.com/office/drawing/2014/main" id="{CD5A2B4A-5EC2-4ED3-8E45-88E85767362E}"/>
              </a:ext>
            </a:extLst>
          </p:cNvPr>
          <p:cNvCxnSpPr/>
          <p:nvPr/>
        </p:nvCxnSpPr>
        <p:spPr>
          <a:xfrm flipH="1">
            <a:off x="6248399" y="4143711"/>
            <a:ext cx="412377" cy="102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75AE648-4979-43F7-A008-96A3A0A5CBCB}"/>
              </a:ext>
            </a:extLst>
          </p:cNvPr>
          <p:cNvCxnSpPr/>
          <p:nvPr/>
        </p:nvCxnSpPr>
        <p:spPr>
          <a:xfrm flipH="1">
            <a:off x="7326962" y="5450541"/>
            <a:ext cx="1252261" cy="51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8E64F4A-1303-4EBE-BF53-9B8EB78E716A}"/>
              </a:ext>
            </a:extLst>
          </p:cNvPr>
          <p:cNvCxnSpPr>
            <a:cxnSpLocks/>
          </p:cNvCxnSpPr>
          <p:nvPr/>
        </p:nvCxnSpPr>
        <p:spPr>
          <a:xfrm flipH="1" flipV="1">
            <a:off x="4124884" y="4657295"/>
            <a:ext cx="807382" cy="580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C343C1C-40A6-40C1-B1D0-A2F3B5C853C0}"/>
              </a:ext>
            </a:extLst>
          </p:cNvPr>
          <p:cNvSpPr txBox="1"/>
          <p:nvPr/>
        </p:nvSpPr>
        <p:spPr>
          <a:xfrm>
            <a:off x="6041087" y="4589929"/>
            <a:ext cx="1313330" cy="369332"/>
          </a:xfrm>
          <a:prstGeom prst="rect">
            <a:avLst/>
          </a:prstGeom>
          <a:noFill/>
        </p:spPr>
        <p:txBody>
          <a:bodyPr wrap="square" rtlCol="0">
            <a:spAutoFit/>
          </a:bodyPr>
          <a:lstStyle/>
          <a:p>
            <a:r>
              <a:rPr lang="fr-FR" dirty="0"/>
              <a:t>Save</a:t>
            </a:r>
            <a:endParaRPr lang="en-US" dirty="0"/>
          </a:p>
        </p:txBody>
      </p:sp>
      <p:sp>
        <p:nvSpPr>
          <p:cNvPr id="56" name="TextBox 55">
            <a:extLst>
              <a:ext uri="{FF2B5EF4-FFF2-40B4-BE49-F238E27FC236}">
                <a16:creationId xmlns:a16="http://schemas.microsoft.com/office/drawing/2014/main" id="{32E616AB-5EB3-4F77-8821-FFB6D1D78EDA}"/>
              </a:ext>
            </a:extLst>
          </p:cNvPr>
          <p:cNvSpPr txBox="1"/>
          <p:nvPr/>
        </p:nvSpPr>
        <p:spPr>
          <a:xfrm>
            <a:off x="7651935" y="5525210"/>
            <a:ext cx="1313330" cy="369332"/>
          </a:xfrm>
          <a:prstGeom prst="rect">
            <a:avLst/>
          </a:prstGeom>
          <a:noFill/>
        </p:spPr>
        <p:txBody>
          <a:bodyPr wrap="square" rtlCol="0">
            <a:spAutoFit/>
          </a:bodyPr>
          <a:lstStyle/>
          <a:p>
            <a:r>
              <a:rPr lang="fr-FR" dirty="0"/>
              <a:t>Save</a:t>
            </a:r>
            <a:endParaRPr lang="en-US" dirty="0"/>
          </a:p>
        </p:txBody>
      </p:sp>
      <p:sp>
        <p:nvSpPr>
          <p:cNvPr id="61" name="Rectangle: Rounded Corners 60">
            <a:extLst>
              <a:ext uri="{FF2B5EF4-FFF2-40B4-BE49-F238E27FC236}">
                <a16:creationId xmlns:a16="http://schemas.microsoft.com/office/drawing/2014/main" id="{2562D195-141E-4E1A-8CE7-485CDB20651D}"/>
              </a:ext>
            </a:extLst>
          </p:cNvPr>
          <p:cNvSpPr/>
          <p:nvPr/>
        </p:nvSpPr>
        <p:spPr>
          <a:xfrm>
            <a:off x="3027828" y="3618293"/>
            <a:ext cx="2301690" cy="86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97881239-4587-4E03-8CAA-07ABBF5C332E}"/>
              </a:ext>
            </a:extLst>
          </p:cNvPr>
          <p:cNvSpPr txBox="1"/>
          <p:nvPr/>
        </p:nvSpPr>
        <p:spPr>
          <a:xfrm>
            <a:off x="3182758" y="3606443"/>
            <a:ext cx="1899393" cy="1107996"/>
          </a:xfrm>
          <a:prstGeom prst="rect">
            <a:avLst/>
          </a:prstGeom>
          <a:noFill/>
        </p:spPr>
        <p:txBody>
          <a:bodyPr wrap="square" rtlCol="0">
            <a:spAutoFit/>
          </a:bodyPr>
          <a:lstStyle/>
          <a:p>
            <a:r>
              <a:rPr lang="en-US" dirty="0" err="1"/>
              <a:t>RecordMetadata</a:t>
            </a:r>
            <a:endParaRPr lang="en-US" dirty="0"/>
          </a:p>
          <a:p>
            <a:pPr marL="285750" indent="-285750">
              <a:buFontTx/>
              <a:buChar char="-"/>
            </a:pPr>
            <a:r>
              <a:rPr lang="en-US" sz="1000" dirty="0"/>
              <a:t>Topic</a:t>
            </a:r>
          </a:p>
          <a:p>
            <a:pPr marL="285750" indent="-285750">
              <a:buFontTx/>
              <a:buChar char="-"/>
            </a:pPr>
            <a:r>
              <a:rPr lang="en-US" sz="1000" dirty="0"/>
              <a:t>Partition</a:t>
            </a:r>
          </a:p>
          <a:p>
            <a:pPr marL="285750" indent="-285750">
              <a:buFontTx/>
              <a:buChar char="-"/>
            </a:pPr>
            <a:r>
              <a:rPr lang="en-US" sz="1000" dirty="0"/>
              <a:t>offset</a:t>
            </a:r>
          </a:p>
          <a:p>
            <a:endParaRPr lang="en-US" dirty="0"/>
          </a:p>
        </p:txBody>
      </p:sp>
      <p:sp>
        <p:nvSpPr>
          <p:cNvPr id="63" name="TextBox 62">
            <a:extLst>
              <a:ext uri="{FF2B5EF4-FFF2-40B4-BE49-F238E27FC236}">
                <a16:creationId xmlns:a16="http://schemas.microsoft.com/office/drawing/2014/main" id="{16363DE8-5188-41EE-96AE-ACDACA0B155E}"/>
              </a:ext>
            </a:extLst>
          </p:cNvPr>
          <p:cNvSpPr txBox="1"/>
          <p:nvPr/>
        </p:nvSpPr>
        <p:spPr>
          <a:xfrm>
            <a:off x="3542173" y="4804679"/>
            <a:ext cx="2244541" cy="369332"/>
          </a:xfrm>
          <a:prstGeom prst="rect">
            <a:avLst/>
          </a:prstGeom>
          <a:noFill/>
        </p:spPr>
        <p:txBody>
          <a:bodyPr wrap="square" rtlCol="0">
            <a:spAutoFit/>
          </a:bodyPr>
          <a:lstStyle/>
          <a:p>
            <a:r>
              <a:rPr lang="en-US" dirty="0"/>
              <a:t>Successfully Written</a:t>
            </a:r>
          </a:p>
        </p:txBody>
      </p:sp>
      <p:sp>
        <p:nvSpPr>
          <p:cNvPr id="64" name="Rectangle: Rounded Corners 63">
            <a:extLst>
              <a:ext uri="{FF2B5EF4-FFF2-40B4-BE49-F238E27FC236}">
                <a16:creationId xmlns:a16="http://schemas.microsoft.com/office/drawing/2014/main" id="{3D5714EE-5559-4CEE-9B2C-08EC47575663}"/>
              </a:ext>
            </a:extLst>
          </p:cNvPr>
          <p:cNvSpPr/>
          <p:nvPr/>
        </p:nvSpPr>
        <p:spPr>
          <a:xfrm>
            <a:off x="602312" y="5646046"/>
            <a:ext cx="2430549" cy="801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a:extLst>
              <a:ext uri="{FF2B5EF4-FFF2-40B4-BE49-F238E27FC236}">
                <a16:creationId xmlns:a16="http://schemas.microsoft.com/office/drawing/2014/main" id="{C00AD619-3DDE-4C57-A6E6-75710C9476DD}"/>
              </a:ext>
            </a:extLst>
          </p:cNvPr>
          <p:cNvCxnSpPr/>
          <p:nvPr/>
        </p:nvCxnSpPr>
        <p:spPr>
          <a:xfrm flipH="1">
            <a:off x="3237109" y="5969211"/>
            <a:ext cx="1481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6B44518-8656-4B8C-ABE3-8F0B128CEDAA}"/>
              </a:ext>
            </a:extLst>
          </p:cNvPr>
          <p:cNvSpPr txBox="1"/>
          <p:nvPr/>
        </p:nvSpPr>
        <p:spPr>
          <a:xfrm>
            <a:off x="3241030" y="5584563"/>
            <a:ext cx="1547531" cy="369332"/>
          </a:xfrm>
          <a:prstGeom prst="rect">
            <a:avLst/>
          </a:prstGeom>
          <a:noFill/>
        </p:spPr>
        <p:txBody>
          <a:bodyPr wrap="square" rtlCol="0">
            <a:spAutoFit/>
          </a:bodyPr>
          <a:lstStyle/>
          <a:p>
            <a:r>
              <a:rPr lang="en-US" dirty="0"/>
              <a:t>Failed  written</a:t>
            </a:r>
          </a:p>
        </p:txBody>
      </p:sp>
      <p:cxnSp>
        <p:nvCxnSpPr>
          <p:cNvPr id="69" name="Straight Arrow Connector 68">
            <a:extLst>
              <a:ext uri="{FF2B5EF4-FFF2-40B4-BE49-F238E27FC236}">
                <a16:creationId xmlns:a16="http://schemas.microsoft.com/office/drawing/2014/main" id="{56E5C6FB-3688-4B4F-A0C6-825464060246}"/>
              </a:ext>
            </a:extLst>
          </p:cNvPr>
          <p:cNvCxnSpPr/>
          <p:nvPr/>
        </p:nvCxnSpPr>
        <p:spPr>
          <a:xfrm flipH="1" flipV="1">
            <a:off x="2743200" y="3226403"/>
            <a:ext cx="602312" cy="240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641C768-4F22-4B3A-9998-C903DBA06FE0}"/>
              </a:ext>
            </a:extLst>
          </p:cNvPr>
          <p:cNvSpPr txBox="1"/>
          <p:nvPr/>
        </p:nvSpPr>
        <p:spPr>
          <a:xfrm>
            <a:off x="3110753" y="3016623"/>
            <a:ext cx="1608041" cy="369332"/>
          </a:xfrm>
          <a:prstGeom prst="rect">
            <a:avLst/>
          </a:prstGeom>
          <a:noFill/>
        </p:spPr>
        <p:txBody>
          <a:bodyPr wrap="square" rtlCol="0">
            <a:spAutoFit/>
          </a:bodyPr>
          <a:lstStyle/>
          <a:p>
            <a:r>
              <a:rPr lang="fr-FR" dirty="0"/>
              <a:t>Return </a:t>
            </a:r>
            <a:endParaRPr lang="en-US" dirty="0"/>
          </a:p>
        </p:txBody>
      </p:sp>
      <p:sp>
        <p:nvSpPr>
          <p:cNvPr id="71" name="TextBox 70">
            <a:extLst>
              <a:ext uri="{FF2B5EF4-FFF2-40B4-BE49-F238E27FC236}">
                <a16:creationId xmlns:a16="http://schemas.microsoft.com/office/drawing/2014/main" id="{49BC978E-C1C8-488D-850C-EBF044A054D8}"/>
              </a:ext>
            </a:extLst>
          </p:cNvPr>
          <p:cNvSpPr txBox="1"/>
          <p:nvPr/>
        </p:nvSpPr>
        <p:spPr>
          <a:xfrm>
            <a:off x="1113026" y="5871881"/>
            <a:ext cx="1748406" cy="369332"/>
          </a:xfrm>
          <a:prstGeom prst="rect">
            <a:avLst/>
          </a:prstGeom>
          <a:noFill/>
        </p:spPr>
        <p:txBody>
          <a:bodyPr wrap="square" rtlCol="0">
            <a:spAutoFit/>
          </a:bodyPr>
          <a:lstStyle/>
          <a:p>
            <a:r>
              <a:rPr lang="fr-FR" dirty="0"/>
              <a:t>Exception</a:t>
            </a:r>
            <a:endParaRPr lang="en-US" dirty="0"/>
          </a:p>
        </p:txBody>
      </p:sp>
      <p:cxnSp>
        <p:nvCxnSpPr>
          <p:cNvPr id="73" name="Straight Arrow Connector 72">
            <a:extLst>
              <a:ext uri="{FF2B5EF4-FFF2-40B4-BE49-F238E27FC236}">
                <a16:creationId xmlns:a16="http://schemas.microsoft.com/office/drawing/2014/main" id="{9093804B-70A3-4839-92E5-7BDB951DFD15}"/>
              </a:ext>
            </a:extLst>
          </p:cNvPr>
          <p:cNvCxnSpPr/>
          <p:nvPr/>
        </p:nvCxnSpPr>
        <p:spPr>
          <a:xfrm flipV="1">
            <a:off x="1183341" y="4347882"/>
            <a:ext cx="0" cy="1177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E053C83-D797-4544-BC90-426D6B989A4C}"/>
              </a:ext>
            </a:extLst>
          </p:cNvPr>
          <p:cNvSpPr txBox="1"/>
          <p:nvPr/>
        </p:nvSpPr>
        <p:spPr>
          <a:xfrm>
            <a:off x="484094" y="4714439"/>
            <a:ext cx="2005022" cy="369332"/>
          </a:xfrm>
          <a:prstGeom prst="rect">
            <a:avLst/>
          </a:prstGeom>
          <a:noFill/>
        </p:spPr>
        <p:txBody>
          <a:bodyPr wrap="square" rtlCol="0">
            <a:spAutoFit/>
          </a:bodyPr>
          <a:lstStyle/>
          <a:p>
            <a:r>
              <a:rPr lang="fr-FR" dirty="0"/>
              <a:t>Return </a:t>
            </a:r>
            <a:r>
              <a:rPr lang="fr-FR" dirty="0" err="1"/>
              <a:t>Error</a:t>
            </a:r>
            <a:endParaRPr lang="en-US" dirty="0"/>
          </a:p>
        </p:txBody>
      </p:sp>
      <p:sp>
        <p:nvSpPr>
          <p:cNvPr id="75" name="TextBox 74">
            <a:extLst>
              <a:ext uri="{FF2B5EF4-FFF2-40B4-BE49-F238E27FC236}">
                <a16:creationId xmlns:a16="http://schemas.microsoft.com/office/drawing/2014/main" id="{E6E2BD32-FC18-4499-AC19-DD0FC4B58498}"/>
              </a:ext>
            </a:extLst>
          </p:cNvPr>
          <p:cNvSpPr txBox="1"/>
          <p:nvPr/>
        </p:nvSpPr>
        <p:spPr>
          <a:xfrm>
            <a:off x="798415" y="2996452"/>
            <a:ext cx="1810871" cy="369332"/>
          </a:xfrm>
          <a:prstGeom prst="rect">
            <a:avLst/>
          </a:prstGeom>
          <a:noFill/>
        </p:spPr>
        <p:txBody>
          <a:bodyPr wrap="square" rtlCol="0">
            <a:spAutoFit/>
          </a:bodyPr>
          <a:lstStyle/>
          <a:p>
            <a:r>
              <a:rPr lang="fr-FR" dirty="0"/>
              <a:t>Producer</a:t>
            </a:r>
            <a:endParaRPr lang="en-US" dirty="0"/>
          </a:p>
        </p:txBody>
      </p:sp>
    </p:spTree>
    <p:extLst>
      <p:ext uri="{BB962C8B-B14F-4D97-AF65-F5344CB8AC3E}">
        <p14:creationId xmlns:p14="http://schemas.microsoft.com/office/powerpoint/2010/main" val="11342050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C227B3-4CCF-4800-B865-FD75808D0787}"/>
              </a:ext>
            </a:extLst>
          </p:cNvPr>
          <p:cNvSpPr txBox="1"/>
          <p:nvPr/>
        </p:nvSpPr>
        <p:spPr>
          <a:xfrm>
            <a:off x="2160494" y="564776"/>
            <a:ext cx="7082118" cy="369332"/>
          </a:xfrm>
          <a:prstGeom prst="rect">
            <a:avLst/>
          </a:prstGeom>
          <a:noFill/>
        </p:spPr>
        <p:txBody>
          <a:bodyPr wrap="square" rtlCol="0">
            <a:spAutoFit/>
          </a:bodyPr>
          <a:lstStyle/>
          <a:p>
            <a:pPr algn="ctr"/>
            <a:r>
              <a:rPr lang="en-US" dirty="0"/>
              <a:t>Configuration a Kafka Producer</a:t>
            </a:r>
          </a:p>
        </p:txBody>
      </p:sp>
      <p:sp>
        <p:nvSpPr>
          <p:cNvPr id="3" name="TextBox 2">
            <a:extLst>
              <a:ext uri="{FF2B5EF4-FFF2-40B4-BE49-F238E27FC236}">
                <a16:creationId xmlns:a16="http://schemas.microsoft.com/office/drawing/2014/main" id="{D7E1561B-BF87-4A8B-98D6-EB91B4648E58}"/>
              </a:ext>
            </a:extLst>
          </p:cNvPr>
          <p:cNvSpPr txBox="1"/>
          <p:nvPr/>
        </p:nvSpPr>
        <p:spPr>
          <a:xfrm>
            <a:off x="1057835" y="1577788"/>
            <a:ext cx="8113059" cy="369332"/>
          </a:xfrm>
          <a:prstGeom prst="rect">
            <a:avLst/>
          </a:prstGeom>
          <a:noFill/>
        </p:spPr>
        <p:txBody>
          <a:bodyPr wrap="square" rtlCol="0">
            <a:spAutoFit/>
          </a:bodyPr>
          <a:lstStyle/>
          <a:p>
            <a:r>
              <a:rPr lang="en-US" dirty="0"/>
              <a:t>A Kafka producer : Has three mandatory properties</a:t>
            </a:r>
          </a:p>
        </p:txBody>
      </p:sp>
      <p:sp>
        <p:nvSpPr>
          <p:cNvPr id="4" name="TextBox 3">
            <a:extLst>
              <a:ext uri="{FF2B5EF4-FFF2-40B4-BE49-F238E27FC236}">
                <a16:creationId xmlns:a16="http://schemas.microsoft.com/office/drawing/2014/main" id="{9C948171-B8DE-43E2-BB3B-E8D46871B85A}"/>
              </a:ext>
            </a:extLst>
          </p:cNvPr>
          <p:cNvSpPr txBox="1"/>
          <p:nvPr/>
        </p:nvSpPr>
        <p:spPr>
          <a:xfrm>
            <a:off x="1057835" y="2474259"/>
            <a:ext cx="8794377" cy="2031325"/>
          </a:xfrm>
          <a:prstGeom prst="rect">
            <a:avLst/>
          </a:prstGeom>
          <a:noFill/>
        </p:spPr>
        <p:txBody>
          <a:bodyPr wrap="square" rtlCol="0">
            <a:spAutoFit/>
          </a:bodyPr>
          <a:lstStyle/>
          <a:p>
            <a:r>
              <a:rPr lang="en-US" dirty="0" err="1"/>
              <a:t>bootstrap.servers</a:t>
            </a:r>
            <a:r>
              <a:rPr lang="en-US" dirty="0"/>
              <a:t>: List of </a:t>
            </a:r>
            <a:r>
              <a:rPr lang="en-US" dirty="0" err="1"/>
              <a:t>host:port</a:t>
            </a:r>
            <a:r>
              <a:rPr lang="en-US" dirty="0"/>
              <a:t> pairs of brokers that the producer will use to establish initial connection to the Kafka cluster</a:t>
            </a:r>
          </a:p>
          <a:p>
            <a:r>
              <a:rPr lang="en-US" dirty="0" err="1"/>
              <a:t>key.serializer</a:t>
            </a:r>
            <a:r>
              <a:rPr lang="en-US" dirty="0"/>
              <a:t>: Name of a class that will be used to serialize the keys of the records we will pro‐ duce to Kafka : implement “</a:t>
            </a:r>
            <a:r>
              <a:rPr lang="en-US" dirty="0" err="1"/>
              <a:t>org.apache.kafka.common.serialization.Serializer</a:t>
            </a:r>
            <a:r>
              <a:rPr lang="en-US" dirty="0"/>
              <a:t>”</a:t>
            </a:r>
          </a:p>
          <a:p>
            <a:r>
              <a:rPr lang="en-US" dirty="0" err="1"/>
              <a:t>value.serializer</a:t>
            </a:r>
            <a:r>
              <a:rPr lang="en-US" dirty="0"/>
              <a:t>: Name of a class that will be used to serialize the values of the records we will pro‐ duce to Kafka : implement “</a:t>
            </a:r>
            <a:r>
              <a:rPr lang="en-US" dirty="0" err="1"/>
              <a:t>org.apache.kafka.common.serialization.Serializer</a:t>
            </a:r>
            <a:endParaRPr lang="en-US" dirty="0"/>
          </a:p>
          <a:p>
            <a:endParaRPr lang="en-US" dirty="0"/>
          </a:p>
        </p:txBody>
      </p:sp>
    </p:spTree>
    <p:extLst>
      <p:ext uri="{BB962C8B-B14F-4D97-AF65-F5344CB8AC3E}">
        <p14:creationId xmlns:p14="http://schemas.microsoft.com/office/powerpoint/2010/main" val="27409837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B70F4F-BDB6-448C-BD05-C2F8FC08888F}"/>
              </a:ext>
            </a:extLst>
          </p:cNvPr>
          <p:cNvSpPr txBox="1"/>
          <p:nvPr/>
        </p:nvSpPr>
        <p:spPr>
          <a:xfrm>
            <a:off x="1783976" y="2420470"/>
            <a:ext cx="9789458" cy="1477328"/>
          </a:xfrm>
          <a:prstGeom prst="rect">
            <a:avLst/>
          </a:prstGeom>
          <a:noFill/>
        </p:spPr>
        <p:txBody>
          <a:bodyPr wrap="square" rtlCol="0">
            <a:spAutoFit/>
          </a:bodyPr>
          <a:lstStyle/>
          <a:p>
            <a:r>
              <a:rPr lang="en-US" dirty="0"/>
              <a:t>private Properties </a:t>
            </a:r>
            <a:r>
              <a:rPr lang="en-US" dirty="0" err="1"/>
              <a:t>kafkaProps</a:t>
            </a:r>
            <a:r>
              <a:rPr lang="en-US" dirty="0"/>
              <a:t> = new Properties(); </a:t>
            </a:r>
          </a:p>
          <a:p>
            <a:r>
              <a:rPr lang="en-US" dirty="0" err="1"/>
              <a:t>kafkaProps.put</a:t>
            </a:r>
            <a:r>
              <a:rPr lang="en-US" dirty="0"/>
              <a:t>("</a:t>
            </a:r>
            <a:r>
              <a:rPr lang="en-US" dirty="0" err="1"/>
              <a:t>bootstrap.servers</a:t>
            </a:r>
            <a:r>
              <a:rPr lang="en-US" dirty="0"/>
              <a:t>", "broker1:9092,broker2:9092");</a:t>
            </a:r>
          </a:p>
          <a:p>
            <a:r>
              <a:rPr lang="en-US" dirty="0" err="1"/>
              <a:t>kafkaProps.put</a:t>
            </a:r>
            <a:r>
              <a:rPr lang="en-US" dirty="0"/>
              <a:t>("key.serializer","org.apache.kafka.common.serialization.StringSerializer");</a:t>
            </a:r>
          </a:p>
          <a:p>
            <a:r>
              <a:rPr lang="en-US" dirty="0" err="1"/>
              <a:t>kafkaProps.put</a:t>
            </a:r>
            <a:r>
              <a:rPr lang="en-US" dirty="0"/>
              <a:t>("</a:t>
            </a:r>
            <a:r>
              <a:rPr lang="en-US" dirty="0" err="1"/>
              <a:t>value.serializer</a:t>
            </a:r>
            <a:r>
              <a:rPr lang="en-US" dirty="0"/>
              <a:t>", "</a:t>
            </a:r>
            <a:r>
              <a:rPr lang="en-US" dirty="0" err="1"/>
              <a:t>org.apache.kafka.common.serialization.StringSerializer</a:t>
            </a:r>
            <a:r>
              <a:rPr lang="en-US" dirty="0"/>
              <a:t>");</a:t>
            </a:r>
          </a:p>
          <a:p>
            <a:r>
              <a:rPr lang="en-US" dirty="0" err="1"/>
              <a:t>KafkaProducer</a:t>
            </a:r>
            <a:r>
              <a:rPr lang="en-US" dirty="0"/>
              <a:t> producer = new </a:t>
            </a:r>
            <a:r>
              <a:rPr lang="en-US" dirty="0" err="1"/>
              <a:t>KafkaProducer</a:t>
            </a:r>
            <a:r>
              <a:rPr lang="en-US" dirty="0"/>
              <a:t>&lt;String, String&gt;(</a:t>
            </a:r>
            <a:r>
              <a:rPr lang="en-US" dirty="0" err="1"/>
              <a:t>kafkaProps</a:t>
            </a:r>
            <a:r>
              <a:rPr lang="en-US" dirty="0"/>
              <a:t>);</a:t>
            </a:r>
          </a:p>
        </p:txBody>
      </p:sp>
      <p:sp>
        <p:nvSpPr>
          <p:cNvPr id="3" name="TextBox 2">
            <a:extLst>
              <a:ext uri="{FF2B5EF4-FFF2-40B4-BE49-F238E27FC236}">
                <a16:creationId xmlns:a16="http://schemas.microsoft.com/office/drawing/2014/main" id="{9A5B92B1-73AA-40F0-88B0-182D386E4A94}"/>
              </a:ext>
            </a:extLst>
          </p:cNvPr>
          <p:cNvSpPr txBox="1"/>
          <p:nvPr/>
        </p:nvSpPr>
        <p:spPr>
          <a:xfrm>
            <a:off x="1694329" y="923365"/>
            <a:ext cx="8193742" cy="369332"/>
          </a:xfrm>
          <a:prstGeom prst="rect">
            <a:avLst/>
          </a:prstGeom>
          <a:noFill/>
        </p:spPr>
        <p:txBody>
          <a:bodyPr wrap="square" rtlCol="0">
            <a:spAutoFit/>
          </a:bodyPr>
          <a:lstStyle/>
          <a:p>
            <a:pPr algn="ctr"/>
            <a:r>
              <a:rPr lang="en-US" dirty="0"/>
              <a:t>Creating a Kafka Producer</a:t>
            </a:r>
          </a:p>
        </p:txBody>
      </p:sp>
    </p:spTree>
    <p:extLst>
      <p:ext uri="{BB962C8B-B14F-4D97-AF65-F5344CB8AC3E}">
        <p14:creationId xmlns:p14="http://schemas.microsoft.com/office/powerpoint/2010/main" val="39316662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FA627-6423-4268-BC77-7BC24F019B54}"/>
              </a:ext>
            </a:extLst>
          </p:cNvPr>
          <p:cNvSpPr txBox="1"/>
          <p:nvPr/>
        </p:nvSpPr>
        <p:spPr>
          <a:xfrm>
            <a:off x="1326776" y="672353"/>
            <a:ext cx="8668871" cy="369332"/>
          </a:xfrm>
          <a:prstGeom prst="rect">
            <a:avLst/>
          </a:prstGeom>
          <a:noFill/>
        </p:spPr>
        <p:txBody>
          <a:bodyPr wrap="square" rtlCol="0">
            <a:spAutoFit/>
          </a:bodyPr>
          <a:lstStyle/>
          <a:p>
            <a:pPr algn="ctr"/>
            <a:r>
              <a:rPr lang="en-US" dirty="0"/>
              <a:t>There are three primary methods of sending messages</a:t>
            </a:r>
          </a:p>
        </p:txBody>
      </p:sp>
      <p:sp>
        <p:nvSpPr>
          <p:cNvPr id="3" name="TextBox 2">
            <a:extLst>
              <a:ext uri="{FF2B5EF4-FFF2-40B4-BE49-F238E27FC236}">
                <a16:creationId xmlns:a16="http://schemas.microsoft.com/office/drawing/2014/main" id="{5F198FE0-4A8B-44D0-A6B5-0451968AA2E5}"/>
              </a:ext>
            </a:extLst>
          </p:cNvPr>
          <p:cNvSpPr txBox="1"/>
          <p:nvPr/>
        </p:nvSpPr>
        <p:spPr>
          <a:xfrm>
            <a:off x="412376" y="1837765"/>
            <a:ext cx="11223811" cy="3970318"/>
          </a:xfrm>
          <a:prstGeom prst="rect">
            <a:avLst/>
          </a:prstGeom>
          <a:noFill/>
        </p:spPr>
        <p:txBody>
          <a:bodyPr wrap="square" rtlCol="0">
            <a:spAutoFit/>
          </a:bodyPr>
          <a:lstStyle/>
          <a:p>
            <a:r>
              <a:rPr lang="en-US" dirty="0"/>
              <a:t>Once we instantiate a producer, it is time to start sending messages :</a:t>
            </a:r>
          </a:p>
          <a:p>
            <a:endParaRPr lang="en-US" dirty="0"/>
          </a:p>
          <a:p>
            <a:r>
              <a:rPr lang="en-US" b="1" dirty="0"/>
              <a:t>Fire-and-forget</a:t>
            </a:r>
          </a:p>
          <a:p>
            <a:r>
              <a:rPr lang="en-US" dirty="0"/>
              <a:t>We send a message to the server and don’t really care if it arrives </a:t>
            </a:r>
            <a:r>
              <a:rPr lang="en-US" dirty="0" err="1"/>
              <a:t>succesfully</a:t>
            </a:r>
            <a:r>
              <a:rPr lang="en-US" dirty="0"/>
              <a:t> or not. Most of the time, it will arrive successfully, since Kafka is highly available and the producer will retry sending messages automatically. However, some </a:t>
            </a:r>
            <a:r>
              <a:rPr lang="en-US" dirty="0" err="1"/>
              <a:t>mes</a:t>
            </a:r>
            <a:r>
              <a:rPr lang="en-US" dirty="0"/>
              <a:t>‐ sages will get lost using this method.</a:t>
            </a:r>
          </a:p>
          <a:p>
            <a:endParaRPr lang="en-US" dirty="0"/>
          </a:p>
          <a:p>
            <a:r>
              <a:rPr lang="en-US" dirty="0" err="1"/>
              <a:t>ProducerRecord</a:t>
            </a:r>
            <a:r>
              <a:rPr lang="en-US" dirty="0"/>
              <a:t>&lt;String, String&gt; record = new </a:t>
            </a:r>
            <a:r>
              <a:rPr lang="en-US" dirty="0" err="1"/>
              <a:t>ProducerRecord</a:t>
            </a:r>
            <a:r>
              <a:rPr lang="en-US" dirty="0"/>
              <a:t>&lt;&gt;("</a:t>
            </a:r>
            <a:r>
              <a:rPr lang="en-US" dirty="0" err="1"/>
              <a:t>CustomerCountry</a:t>
            </a:r>
            <a:r>
              <a:rPr lang="en-US" dirty="0"/>
              <a:t>", "Precision Products", "France"); </a:t>
            </a:r>
          </a:p>
          <a:p>
            <a:r>
              <a:rPr lang="en-US" dirty="0"/>
              <a:t>	try { </a:t>
            </a:r>
          </a:p>
          <a:p>
            <a:r>
              <a:rPr lang="en-US" dirty="0"/>
              <a:t>		</a:t>
            </a:r>
            <a:r>
              <a:rPr lang="en-US" dirty="0" err="1"/>
              <a:t>producer.send</a:t>
            </a:r>
            <a:r>
              <a:rPr lang="en-US" dirty="0"/>
              <a:t>(record); </a:t>
            </a:r>
          </a:p>
          <a:p>
            <a:r>
              <a:rPr lang="en-US" dirty="0"/>
              <a:t>	} catch (Exception e) { </a:t>
            </a:r>
          </a:p>
          <a:p>
            <a:r>
              <a:rPr lang="en-US" dirty="0"/>
              <a:t>		</a:t>
            </a:r>
            <a:r>
              <a:rPr lang="en-US" dirty="0" err="1"/>
              <a:t>e.printStackTrace</a:t>
            </a:r>
            <a:r>
              <a:rPr lang="en-US" dirty="0"/>
              <a:t>(); </a:t>
            </a:r>
          </a:p>
          <a:p>
            <a:r>
              <a:rPr lang="en-US" dirty="0"/>
              <a:t>	}</a:t>
            </a:r>
          </a:p>
          <a:p>
            <a:endParaRPr lang="en-US" dirty="0"/>
          </a:p>
        </p:txBody>
      </p:sp>
      <p:sp>
        <p:nvSpPr>
          <p:cNvPr id="4" name="TextBox 3">
            <a:extLst>
              <a:ext uri="{FF2B5EF4-FFF2-40B4-BE49-F238E27FC236}">
                <a16:creationId xmlns:a16="http://schemas.microsoft.com/office/drawing/2014/main" id="{5AD573C9-A3B9-4C8F-B953-9773A25DF85E}"/>
              </a:ext>
            </a:extLst>
          </p:cNvPr>
          <p:cNvSpPr txBox="1"/>
          <p:nvPr/>
        </p:nvSpPr>
        <p:spPr>
          <a:xfrm>
            <a:off x="887506" y="5808083"/>
            <a:ext cx="9816353" cy="369332"/>
          </a:xfrm>
          <a:prstGeom prst="rect">
            <a:avLst/>
          </a:prstGeom>
          <a:noFill/>
        </p:spPr>
        <p:txBody>
          <a:bodyPr wrap="square" rtlCol="0">
            <a:spAutoFit/>
          </a:bodyPr>
          <a:lstStyle/>
          <a:p>
            <a:r>
              <a:rPr lang="fr-FR" dirty="0"/>
              <a:t>=&gt; Topic </a:t>
            </a:r>
            <a:r>
              <a:rPr lang="fr-FR" dirty="0" err="1"/>
              <a:t>name</a:t>
            </a:r>
            <a:r>
              <a:rPr lang="fr-FR" dirty="0"/>
              <a:t>, Key, Value</a:t>
            </a:r>
            <a:endParaRPr lang="en-US" dirty="0"/>
          </a:p>
        </p:txBody>
      </p:sp>
    </p:spTree>
    <p:extLst>
      <p:ext uri="{BB962C8B-B14F-4D97-AF65-F5344CB8AC3E}">
        <p14:creationId xmlns:p14="http://schemas.microsoft.com/office/powerpoint/2010/main" val="22718061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8EBB71-9346-44AC-866B-ED27E5684C47}"/>
              </a:ext>
            </a:extLst>
          </p:cNvPr>
          <p:cNvSpPr txBox="1"/>
          <p:nvPr/>
        </p:nvSpPr>
        <p:spPr>
          <a:xfrm>
            <a:off x="358588" y="932330"/>
            <a:ext cx="11573435" cy="4524315"/>
          </a:xfrm>
          <a:prstGeom prst="rect">
            <a:avLst/>
          </a:prstGeom>
          <a:noFill/>
        </p:spPr>
        <p:txBody>
          <a:bodyPr wrap="square" rtlCol="0">
            <a:spAutoFit/>
          </a:bodyPr>
          <a:lstStyle/>
          <a:p>
            <a:r>
              <a:rPr lang="en-US" b="1" dirty="0"/>
              <a:t>Synchronous send </a:t>
            </a:r>
            <a:r>
              <a:rPr lang="en-US" dirty="0"/>
              <a:t>:</a:t>
            </a:r>
          </a:p>
          <a:p>
            <a:r>
              <a:rPr lang="en-US" dirty="0"/>
              <a:t>We send a message, the send() method returns a Future object, and we use get() to wait on the future and see if the send() was successful or not.</a:t>
            </a:r>
          </a:p>
          <a:p>
            <a:r>
              <a:rPr lang="en-US" dirty="0"/>
              <a:t> </a:t>
            </a:r>
          </a:p>
          <a:p>
            <a:r>
              <a:rPr lang="en-US" dirty="0" err="1"/>
              <a:t>ProducerRecord</a:t>
            </a:r>
            <a:r>
              <a:rPr lang="en-US" dirty="0"/>
              <a:t>&lt;String, String&gt; record = new </a:t>
            </a:r>
            <a:r>
              <a:rPr lang="en-US" dirty="0" err="1"/>
              <a:t>ProducerRecord</a:t>
            </a:r>
            <a:r>
              <a:rPr lang="en-US" dirty="0"/>
              <a:t>&lt;&gt;("</a:t>
            </a:r>
            <a:r>
              <a:rPr lang="en-US" dirty="0" err="1"/>
              <a:t>CustomerCountry</a:t>
            </a:r>
            <a:r>
              <a:rPr lang="en-US" dirty="0"/>
              <a:t>", "Precision Products", "France"); </a:t>
            </a:r>
          </a:p>
          <a:p>
            <a:r>
              <a:rPr lang="en-US" dirty="0"/>
              <a:t>	try { </a:t>
            </a:r>
          </a:p>
          <a:p>
            <a:r>
              <a:rPr lang="en-US" dirty="0"/>
              <a:t>		 </a:t>
            </a:r>
            <a:r>
              <a:rPr lang="en-US" dirty="0" err="1"/>
              <a:t>producer.send</a:t>
            </a:r>
            <a:r>
              <a:rPr lang="en-US" dirty="0"/>
              <a:t>(record)</a:t>
            </a:r>
            <a:r>
              <a:rPr lang="en-US" b="1" dirty="0"/>
              <a:t>.get()</a:t>
            </a:r>
            <a:r>
              <a:rPr lang="en-US" dirty="0"/>
              <a:t>;</a:t>
            </a:r>
          </a:p>
          <a:p>
            <a:r>
              <a:rPr lang="en-US" dirty="0"/>
              <a:t>	} catch (Exception e) { </a:t>
            </a:r>
          </a:p>
          <a:p>
            <a:r>
              <a:rPr lang="en-US" dirty="0"/>
              <a:t>		</a:t>
            </a:r>
            <a:r>
              <a:rPr lang="en-US" dirty="0" err="1"/>
              <a:t>e.printStackTrace</a:t>
            </a:r>
            <a:r>
              <a:rPr lang="en-US" dirty="0"/>
              <a:t>(); </a:t>
            </a:r>
          </a:p>
          <a:p>
            <a:r>
              <a:rPr lang="en-US" dirty="0"/>
              <a:t>	}</a:t>
            </a:r>
          </a:p>
          <a:p>
            <a:endParaRPr lang="en-US" dirty="0"/>
          </a:p>
          <a:p>
            <a:endParaRPr lang="en-US" dirty="0"/>
          </a:p>
          <a:p>
            <a:r>
              <a:rPr lang="en-US" dirty="0"/>
              <a:t>using </a:t>
            </a:r>
            <a:r>
              <a:rPr lang="en-US" dirty="0" err="1"/>
              <a:t>Future.get</a:t>
            </a:r>
            <a:r>
              <a:rPr lang="en-US" dirty="0"/>
              <a:t>() to wait for a reply from Kafka. This method will throw an exception if the record is not sent successfully to Kafka</a:t>
            </a:r>
          </a:p>
          <a:p>
            <a:endParaRPr lang="en-US" dirty="0"/>
          </a:p>
          <a:p>
            <a:endParaRPr lang="en-US" dirty="0"/>
          </a:p>
        </p:txBody>
      </p:sp>
      <p:sp>
        <p:nvSpPr>
          <p:cNvPr id="3" name="TextBox 2">
            <a:extLst>
              <a:ext uri="{FF2B5EF4-FFF2-40B4-BE49-F238E27FC236}">
                <a16:creationId xmlns:a16="http://schemas.microsoft.com/office/drawing/2014/main" id="{A07D01A3-DAB2-4912-BC92-B97004C5E1A2}"/>
              </a:ext>
            </a:extLst>
          </p:cNvPr>
          <p:cNvSpPr txBox="1"/>
          <p:nvPr/>
        </p:nvSpPr>
        <p:spPr>
          <a:xfrm>
            <a:off x="887506" y="5808083"/>
            <a:ext cx="9816353" cy="369332"/>
          </a:xfrm>
          <a:prstGeom prst="rect">
            <a:avLst/>
          </a:prstGeom>
          <a:noFill/>
        </p:spPr>
        <p:txBody>
          <a:bodyPr wrap="square" rtlCol="0">
            <a:spAutoFit/>
          </a:bodyPr>
          <a:lstStyle/>
          <a:p>
            <a:r>
              <a:rPr lang="fr-FR" dirty="0"/>
              <a:t>=&gt; Topic </a:t>
            </a:r>
            <a:r>
              <a:rPr lang="fr-FR" dirty="0" err="1"/>
              <a:t>name</a:t>
            </a:r>
            <a:r>
              <a:rPr lang="fr-FR" dirty="0"/>
              <a:t>, Key, Value</a:t>
            </a:r>
            <a:endParaRPr lang="en-US" dirty="0"/>
          </a:p>
        </p:txBody>
      </p:sp>
    </p:spTree>
    <p:extLst>
      <p:ext uri="{BB962C8B-B14F-4D97-AF65-F5344CB8AC3E}">
        <p14:creationId xmlns:p14="http://schemas.microsoft.com/office/powerpoint/2010/main" val="35421378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C1D027-40F2-44AA-9D4D-35AB176EDCF2}"/>
              </a:ext>
            </a:extLst>
          </p:cNvPr>
          <p:cNvSpPr txBox="1"/>
          <p:nvPr/>
        </p:nvSpPr>
        <p:spPr>
          <a:xfrm>
            <a:off x="618565" y="1084729"/>
            <a:ext cx="9717741" cy="1200329"/>
          </a:xfrm>
          <a:prstGeom prst="rect">
            <a:avLst/>
          </a:prstGeom>
          <a:noFill/>
        </p:spPr>
        <p:txBody>
          <a:bodyPr wrap="square" rtlCol="0">
            <a:spAutoFit/>
          </a:bodyPr>
          <a:lstStyle/>
          <a:p>
            <a:r>
              <a:rPr lang="en-US" b="1" dirty="0"/>
              <a:t>Asynchronous send :</a:t>
            </a:r>
          </a:p>
          <a:p>
            <a:r>
              <a:rPr lang="en-US" dirty="0"/>
              <a:t>We call the send() method with a callback function, which gets triggered when it receives a response from the Kafka broker</a:t>
            </a:r>
          </a:p>
          <a:p>
            <a:endParaRPr lang="en-US" dirty="0"/>
          </a:p>
        </p:txBody>
      </p:sp>
      <p:sp>
        <p:nvSpPr>
          <p:cNvPr id="3" name="TextBox 2">
            <a:extLst>
              <a:ext uri="{FF2B5EF4-FFF2-40B4-BE49-F238E27FC236}">
                <a16:creationId xmlns:a16="http://schemas.microsoft.com/office/drawing/2014/main" id="{DC401B6D-8055-4F54-8956-CF367B8F3DB5}"/>
              </a:ext>
            </a:extLst>
          </p:cNvPr>
          <p:cNvSpPr txBox="1"/>
          <p:nvPr/>
        </p:nvSpPr>
        <p:spPr>
          <a:xfrm>
            <a:off x="331694" y="2608729"/>
            <a:ext cx="11178988" cy="2862322"/>
          </a:xfrm>
          <a:prstGeom prst="rect">
            <a:avLst/>
          </a:prstGeom>
          <a:noFill/>
        </p:spPr>
        <p:txBody>
          <a:bodyPr wrap="square" rtlCol="0">
            <a:spAutoFit/>
          </a:bodyPr>
          <a:lstStyle/>
          <a:p>
            <a:r>
              <a:rPr lang="en-US" dirty="0"/>
              <a:t>private class </a:t>
            </a:r>
            <a:r>
              <a:rPr lang="en-US" dirty="0" err="1"/>
              <a:t>DemoProducerCallback</a:t>
            </a:r>
            <a:r>
              <a:rPr lang="en-US" dirty="0"/>
              <a:t> implements Callback { </a:t>
            </a:r>
          </a:p>
          <a:p>
            <a:r>
              <a:rPr lang="en-US" dirty="0"/>
              <a:t>	@Override </a:t>
            </a:r>
          </a:p>
          <a:p>
            <a:r>
              <a:rPr lang="en-US" dirty="0"/>
              <a:t>	public void </a:t>
            </a:r>
            <a:r>
              <a:rPr lang="en-US" dirty="0" err="1"/>
              <a:t>onCompletion</a:t>
            </a:r>
            <a:r>
              <a:rPr lang="en-US" dirty="0"/>
              <a:t>(</a:t>
            </a:r>
            <a:r>
              <a:rPr lang="en-US" dirty="0" err="1"/>
              <a:t>RecordMetadata</a:t>
            </a:r>
            <a:r>
              <a:rPr lang="en-US" dirty="0"/>
              <a:t> </a:t>
            </a:r>
            <a:r>
              <a:rPr lang="en-US" dirty="0" err="1"/>
              <a:t>recordMetadata</a:t>
            </a:r>
            <a:r>
              <a:rPr lang="en-US" dirty="0"/>
              <a:t>, Exception e) { </a:t>
            </a:r>
          </a:p>
          <a:p>
            <a:r>
              <a:rPr lang="en-US" dirty="0"/>
              <a:t>		if (e != null) { </a:t>
            </a:r>
          </a:p>
          <a:p>
            <a:r>
              <a:rPr lang="en-US" dirty="0"/>
              <a:t>			</a:t>
            </a:r>
            <a:r>
              <a:rPr lang="en-US" dirty="0" err="1"/>
              <a:t>e.printStackTrace</a:t>
            </a:r>
            <a:r>
              <a:rPr lang="en-US" dirty="0"/>
              <a:t>(); </a:t>
            </a:r>
          </a:p>
          <a:p>
            <a:r>
              <a:rPr lang="en-US" dirty="0"/>
              <a:t>		} </a:t>
            </a:r>
          </a:p>
          <a:p>
            <a:r>
              <a:rPr lang="en-US" dirty="0"/>
              <a:t>	} </a:t>
            </a:r>
          </a:p>
          <a:p>
            <a:r>
              <a:rPr lang="en-US" dirty="0"/>
              <a:t>}</a:t>
            </a:r>
          </a:p>
          <a:p>
            <a:r>
              <a:rPr lang="en-US" dirty="0"/>
              <a:t> </a:t>
            </a:r>
            <a:r>
              <a:rPr lang="en-US" dirty="0" err="1"/>
              <a:t>ProducerRecord</a:t>
            </a:r>
            <a:r>
              <a:rPr lang="en-US" dirty="0"/>
              <a:t>&lt;String, String&gt; record = new </a:t>
            </a:r>
            <a:r>
              <a:rPr lang="en-US" dirty="0" err="1"/>
              <a:t>ProducerRecord</a:t>
            </a:r>
            <a:r>
              <a:rPr lang="en-US" dirty="0"/>
              <a:t>&lt;&gt;("</a:t>
            </a:r>
            <a:r>
              <a:rPr lang="en-US" dirty="0" err="1"/>
              <a:t>CustomerCountry</a:t>
            </a:r>
            <a:r>
              <a:rPr lang="en-US" dirty="0"/>
              <a:t>", "Biomedical Materials", "USA"); </a:t>
            </a:r>
            <a:r>
              <a:rPr lang="en-US" dirty="0" err="1"/>
              <a:t>producer.send</a:t>
            </a:r>
            <a:r>
              <a:rPr lang="en-US" dirty="0"/>
              <a:t>(record, new </a:t>
            </a:r>
            <a:r>
              <a:rPr lang="en-US" dirty="0" err="1"/>
              <a:t>DemoProducerCallback</a:t>
            </a:r>
            <a:r>
              <a:rPr lang="en-US" dirty="0"/>
              <a:t>()); </a:t>
            </a:r>
          </a:p>
        </p:txBody>
      </p:sp>
    </p:spTree>
    <p:extLst>
      <p:ext uri="{BB962C8B-B14F-4D97-AF65-F5344CB8AC3E}">
        <p14:creationId xmlns:p14="http://schemas.microsoft.com/office/powerpoint/2010/main" val="21402454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36AA96-C337-421E-B14A-B03B7ED4B7D6}"/>
              </a:ext>
            </a:extLst>
          </p:cNvPr>
          <p:cNvSpPr txBox="1"/>
          <p:nvPr/>
        </p:nvSpPr>
        <p:spPr>
          <a:xfrm>
            <a:off x="1515035" y="1192306"/>
            <a:ext cx="9332259" cy="400110"/>
          </a:xfrm>
          <a:prstGeom prst="rect">
            <a:avLst/>
          </a:prstGeom>
          <a:noFill/>
        </p:spPr>
        <p:txBody>
          <a:bodyPr wrap="square" rtlCol="0">
            <a:spAutoFit/>
          </a:bodyPr>
          <a:lstStyle/>
          <a:p>
            <a:r>
              <a:rPr lang="en-US" sz="2000" dirty="0">
                <a:solidFill>
                  <a:schemeClr val="accent5"/>
                </a:solidFill>
              </a:rPr>
              <a:t>Configuring Producers</a:t>
            </a:r>
          </a:p>
        </p:txBody>
      </p:sp>
      <p:sp>
        <p:nvSpPr>
          <p:cNvPr id="3" name="TextBox 2">
            <a:extLst>
              <a:ext uri="{FF2B5EF4-FFF2-40B4-BE49-F238E27FC236}">
                <a16:creationId xmlns:a16="http://schemas.microsoft.com/office/drawing/2014/main" id="{3849DB0F-24C8-403C-B5FF-BA9E6546BF32}"/>
              </a:ext>
            </a:extLst>
          </p:cNvPr>
          <p:cNvSpPr txBox="1"/>
          <p:nvPr/>
        </p:nvSpPr>
        <p:spPr>
          <a:xfrm>
            <a:off x="1299883" y="2312894"/>
            <a:ext cx="9332259" cy="1200329"/>
          </a:xfrm>
          <a:prstGeom prst="rect">
            <a:avLst/>
          </a:prstGeom>
          <a:noFill/>
        </p:spPr>
        <p:txBody>
          <a:bodyPr wrap="square" rtlCol="0">
            <a:spAutoFit/>
          </a:bodyPr>
          <a:lstStyle/>
          <a:p>
            <a:r>
              <a:rPr lang="en-US" b="1" dirty="0"/>
              <a:t>acks </a:t>
            </a:r>
          </a:p>
          <a:p>
            <a:r>
              <a:rPr lang="en-US" dirty="0"/>
              <a:t>The acks parameter controls how many partition replicas must receive the record before the producer can consider the write successful. This option has a significant impact on how likely messages are to be lost</a:t>
            </a:r>
          </a:p>
        </p:txBody>
      </p:sp>
      <p:sp>
        <p:nvSpPr>
          <p:cNvPr id="4" name="TextBox 3">
            <a:extLst>
              <a:ext uri="{FF2B5EF4-FFF2-40B4-BE49-F238E27FC236}">
                <a16:creationId xmlns:a16="http://schemas.microsoft.com/office/drawing/2014/main" id="{2745A035-BE22-4C80-B49B-7314F89E6C3C}"/>
              </a:ext>
            </a:extLst>
          </p:cNvPr>
          <p:cNvSpPr txBox="1"/>
          <p:nvPr/>
        </p:nvSpPr>
        <p:spPr>
          <a:xfrm>
            <a:off x="1178859" y="4069977"/>
            <a:ext cx="9574306" cy="1754326"/>
          </a:xfrm>
          <a:prstGeom prst="rect">
            <a:avLst/>
          </a:prstGeom>
          <a:noFill/>
        </p:spPr>
        <p:txBody>
          <a:bodyPr wrap="square" rtlCol="0">
            <a:spAutoFit/>
          </a:bodyPr>
          <a:lstStyle/>
          <a:p>
            <a:r>
              <a:rPr lang="en-US" dirty="0"/>
              <a:t>If acks=0, the producer will not wait for a reply from the broker before assuming the message was sent successfully. This means that if something went wrong and</a:t>
            </a:r>
          </a:p>
          <a:p>
            <a:r>
              <a:rPr lang="en-US" dirty="0"/>
              <a:t>the broker did not receive the message, the producer will not know about it and the message will be lost. However, because the producer is not waiting for any response from the server, it can send messages as fast as the network will support, so this setting can be used to achieve very high throughput.</a:t>
            </a:r>
          </a:p>
        </p:txBody>
      </p:sp>
    </p:spTree>
    <p:extLst>
      <p:ext uri="{BB962C8B-B14F-4D97-AF65-F5344CB8AC3E}">
        <p14:creationId xmlns:p14="http://schemas.microsoft.com/office/powerpoint/2010/main" val="7857022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899799-669D-42FD-BFAE-14FFF3D592A3}"/>
              </a:ext>
            </a:extLst>
          </p:cNvPr>
          <p:cNvSpPr txBox="1"/>
          <p:nvPr/>
        </p:nvSpPr>
        <p:spPr>
          <a:xfrm>
            <a:off x="887506" y="1837765"/>
            <a:ext cx="10058400" cy="2862322"/>
          </a:xfrm>
          <a:prstGeom prst="rect">
            <a:avLst/>
          </a:prstGeom>
          <a:noFill/>
        </p:spPr>
        <p:txBody>
          <a:bodyPr wrap="square" rtlCol="0">
            <a:spAutoFit/>
          </a:bodyPr>
          <a:lstStyle/>
          <a:p>
            <a:r>
              <a:rPr lang="en-US" dirty="0"/>
              <a:t>If acks=1, the producer will receive a success response from the broker the moment the leader replica received the message. If the message can’t be written to the leader (e.g., if the leader crashed and a new leader was not elected yet), the producer will receive an error response and can retry sending the message, avoiding potential loss of data. The message can still get lost if the leader crashes and a replica without this message gets elected as the new leader (via unclean leader election). In this case, throughput depends on whether we send messages synchronously or asynchronously. If our client code waits for a reply from the server (by calling the get() method of the Future object returned when sending a message) it will obviously increase latency significantly (at least by a network roundtrip). If the client uses callbacks, latency will be hidden, but throughput will be limited by the number of in-flight messages (i.e., how many messages the pro‐ </a:t>
            </a:r>
            <a:r>
              <a:rPr lang="en-US" dirty="0" err="1"/>
              <a:t>ducer</a:t>
            </a:r>
            <a:r>
              <a:rPr lang="en-US" dirty="0"/>
              <a:t> will send before receiving replies from the server).</a:t>
            </a:r>
          </a:p>
        </p:txBody>
      </p:sp>
    </p:spTree>
    <p:extLst>
      <p:ext uri="{BB962C8B-B14F-4D97-AF65-F5344CB8AC3E}">
        <p14:creationId xmlns:p14="http://schemas.microsoft.com/office/powerpoint/2010/main" val="30613678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8372BA-63A0-4356-83DC-70AFD2E92BAC}"/>
              </a:ext>
            </a:extLst>
          </p:cNvPr>
          <p:cNvSpPr txBox="1"/>
          <p:nvPr/>
        </p:nvSpPr>
        <p:spPr>
          <a:xfrm>
            <a:off x="1138519" y="2690336"/>
            <a:ext cx="9574305" cy="1477328"/>
          </a:xfrm>
          <a:prstGeom prst="rect">
            <a:avLst/>
          </a:prstGeom>
          <a:noFill/>
        </p:spPr>
        <p:txBody>
          <a:bodyPr wrap="square" rtlCol="0">
            <a:spAutoFit/>
          </a:bodyPr>
          <a:lstStyle/>
          <a:p>
            <a:r>
              <a:rPr lang="en-US" dirty="0"/>
              <a:t>If acks=all, the producer will receive a success response from the broker once all in-sync replicas received the message. This is the safest mode since you can make sure more than one broker has the message and that the message will survive even in the case of crash. However, the latency we discussed in the acks=1 case will be even higher, since we will be wait‐ </a:t>
            </a:r>
            <a:r>
              <a:rPr lang="en-US" dirty="0" err="1"/>
              <a:t>ing</a:t>
            </a:r>
            <a:r>
              <a:rPr lang="en-US" dirty="0"/>
              <a:t> for more than just one broker to receive the message.</a:t>
            </a:r>
          </a:p>
        </p:txBody>
      </p:sp>
    </p:spTree>
    <p:extLst>
      <p:ext uri="{BB962C8B-B14F-4D97-AF65-F5344CB8AC3E}">
        <p14:creationId xmlns:p14="http://schemas.microsoft.com/office/powerpoint/2010/main" val="3415788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52EB0-2B9B-4D5F-8912-7D8FD19AE9A1}"/>
              </a:ext>
            </a:extLst>
          </p:cNvPr>
          <p:cNvPicPr>
            <a:picLocks noChangeAspect="1"/>
          </p:cNvPicPr>
          <p:nvPr/>
        </p:nvPicPr>
        <p:blipFill>
          <a:blip r:embed="rId2"/>
          <a:stretch>
            <a:fillRect/>
          </a:stretch>
        </p:blipFill>
        <p:spPr>
          <a:xfrm>
            <a:off x="203965" y="394864"/>
            <a:ext cx="11784070" cy="6068272"/>
          </a:xfrm>
          <a:prstGeom prst="rect">
            <a:avLst/>
          </a:prstGeom>
        </p:spPr>
      </p:pic>
    </p:spTree>
    <p:extLst>
      <p:ext uri="{BB962C8B-B14F-4D97-AF65-F5344CB8AC3E}">
        <p14:creationId xmlns:p14="http://schemas.microsoft.com/office/powerpoint/2010/main" val="14356633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872802-9944-480E-AB12-65C594B527ED}"/>
              </a:ext>
            </a:extLst>
          </p:cNvPr>
          <p:cNvPicPr>
            <a:picLocks noChangeAspect="1"/>
          </p:cNvPicPr>
          <p:nvPr/>
        </p:nvPicPr>
        <p:blipFill>
          <a:blip r:embed="rId2"/>
          <a:stretch>
            <a:fillRect/>
          </a:stretch>
        </p:blipFill>
        <p:spPr>
          <a:xfrm>
            <a:off x="132518" y="147179"/>
            <a:ext cx="11926964" cy="6563641"/>
          </a:xfrm>
          <a:prstGeom prst="rect">
            <a:avLst/>
          </a:prstGeom>
        </p:spPr>
      </p:pic>
    </p:spTree>
    <p:extLst>
      <p:ext uri="{BB962C8B-B14F-4D97-AF65-F5344CB8AC3E}">
        <p14:creationId xmlns:p14="http://schemas.microsoft.com/office/powerpoint/2010/main" val="37453932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06A8BA-4121-419A-BD7C-2B716AE2F16D}"/>
              </a:ext>
            </a:extLst>
          </p:cNvPr>
          <p:cNvSpPr txBox="1"/>
          <p:nvPr/>
        </p:nvSpPr>
        <p:spPr>
          <a:xfrm>
            <a:off x="923365" y="636494"/>
            <a:ext cx="10201835" cy="1754326"/>
          </a:xfrm>
          <a:prstGeom prst="rect">
            <a:avLst/>
          </a:prstGeom>
          <a:noFill/>
        </p:spPr>
        <p:txBody>
          <a:bodyPr wrap="square" rtlCol="0">
            <a:spAutoFit/>
          </a:bodyPr>
          <a:lstStyle/>
          <a:p>
            <a:r>
              <a:rPr lang="en-US" b="1" dirty="0" err="1"/>
              <a:t>buffer.memory</a:t>
            </a:r>
            <a:r>
              <a:rPr lang="en-US" b="1" dirty="0"/>
              <a:t> </a:t>
            </a:r>
          </a:p>
          <a:p>
            <a:r>
              <a:rPr lang="en-US" dirty="0"/>
              <a:t>This sets the amount of memory the producer will use to buffer messages waiting to be sent to brokers. If messages are sent by the application faster than they can be delivered to the server, the producer may run out of space and additional send() calls will either block or throw an exception, based on the </a:t>
            </a:r>
            <a:r>
              <a:rPr lang="en-US" dirty="0" err="1"/>
              <a:t>block.on.buffer.full</a:t>
            </a:r>
            <a:r>
              <a:rPr lang="en-US" dirty="0"/>
              <a:t> param‐ </a:t>
            </a:r>
            <a:r>
              <a:rPr lang="en-US" dirty="0" err="1"/>
              <a:t>eter</a:t>
            </a:r>
            <a:r>
              <a:rPr lang="en-US" dirty="0"/>
              <a:t> (replaced with max.block.ms in release 0.9.0.0, which allows blocking for a </a:t>
            </a:r>
            <a:r>
              <a:rPr lang="en-US" dirty="0" err="1"/>
              <a:t>cer</a:t>
            </a:r>
            <a:r>
              <a:rPr lang="en-US" dirty="0"/>
              <a:t>‐ </a:t>
            </a:r>
            <a:r>
              <a:rPr lang="en-US" dirty="0" err="1"/>
              <a:t>tain</a:t>
            </a:r>
            <a:r>
              <a:rPr lang="en-US" dirty="0"/>
              <a:t> time and then throwing an exception).</a:t>
            </a:r>
          </a:p>
        </p:txBody>
      </p:sp>
      <p:sp>
        <p:nvSpPr>
          <p:cNvPr id="3" name="TextBox 2">
            <a:extLst>
              <a:ext uri="{FF2B5EF4-FFF2-40B4-BE49-F238E27FC236}">
                <a16:creationId xmlns:a16="http://schemas.microsoft.com/office/drawing/2014/main" id="{7A789EAB-ADE9-43BD-8FA0-521F3588B5BE}"/>
              </a:ext>
            </a:extLst>
          </p:cNvPr>
          <p:cNvSpPr txBox="1"/>
          <p:nvPr/>
        </p:nvSpPr>
        <p:spPr>
          <a:xfrm>
            <a:off x="797858" y="3276600"/>
            <a:ext cx="10327342" cy="2308324"/>
          </a:xfrm>
          <a:prstGeom prst="rect">
            <a:avLst/>
          </a:prstGeom>
          <a:noFill/>
        </p:spPr>
        <p:txBody>
          <a:bodyPr wrap="square" rtlCol="0">
            <a:spAutoFit/>
          </a:bodyPr>
          <a:lstStyle/>
          <a:p>
            <a:r>
              <a:rPr lang="en-US" b="1" dirty="0" err="1"/>
              <a:t>compression.type</a:t>
            </a:r>
            <a:r>
              <a:rPr lang="en-US" b="1" dirty="0"/>
              <a:t> </a:t>
            </a:r>
          </a:p>
          <a:p>
            <a:r>
              <a:rPr lang="en-US" dirty="0"/>
              <a:t>By default, messages are sent uncompressed. This parameter can be set to snappy, </a:t>
            </a:r>
            <a:r>
              <a:rPr lang="en-US" dirty="0" err="1"/>
              <a:t>gzip</a:t>
            </a:r>
            <a:r>
              <a:rPr lang="en-US" dirty="0"/>
              <a:t>, or lz4, in which case the corresponding compression algorithms will be used to compress the data before sending it to the brokers. Snappy compression was invented by Google to provide decent compression ratios with low CPU overhead and good performance, so it is recommended in cases where both performance and bandwidth are a concern. </a:t>
            </a:r>
            <a:r>
              <a:rPr lang="en-US" dirty="0" err="1"/>
              <a:t>Gzip</a:t>
            </a:r>
            <a:r>
              <a:rPr lang="en-US" dirty="0"/>
              <a:t> compression will typically use more CPU and time but result in better compression ratios, so it recommended in cases where network bandwidth is more restricted. By enabling compression, you reduce network utilization and </a:t>
            </a:r>
            <a:r>
              <a:rPr lang="en-US" dirty="0" err="1"/>
              <a:t>stor</a:t>
            </a:r>
            <a:r>
              <a:rPr lang="en-US" dirty="0"/>
              <a:t>‐ age, which is often a bottleneck when sending messages to Kafka.</a:t>
            </a:r>
          </a:p>
        </p:txBody>
      </p:sp>
    </p:spTree>
    <p:extLst>
      <p:ext uri="{BB962C8B-B14F-4D97-AF65-F5344CB8AC3E}">
        <p14:creationId xmlns:p14="http://schemas.microsoft.com/office/powerpoint/2010/main" val="20138659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4BDEC6-0151-446A-8FE3-0D119C3B1CDC}"/>
              </a:ext>
            </a:extLst>
          </p:cNvPr>
          <p:cNvSpPr txBox="1"/>
          <p:nvPr/>
        </p:nvSpPr>
        <p:spPr>
          <a:xfrm>
            <a:off x="1075765" y="663388"/>
            <a:ext cx="10354235" cy="1754326"/>
          </a:xfrm>
          <a:prstGeom prst="rect">
            <a:avLst/>
          </a:prstGeom>
          <a:noFill/>
        </p:spPr>
        <p:txBody>
          <a:bodyPr wrap="square" rtlCol="0">
            <a:spAutoFit/>
          </a:bodyPr>
          <a:lstStyle/>
          <a:p>
            <a:r>
              <a:rPr lang="en-US" b="1" dirty="0"/>
              <a:t>retries</a:t>
            </a:r>
            <a:r>
              <a:rPr lang="en-US" dirty="0"/>
              <a:t> </a:t>
            </a:r>
          </a:p>
          <a:p>
            <a:r>
              <a:rPr lang="en-US" dirty="0"/>
              <a:t>When the producer receives an error message from the server</a:t>
            </a:r>
          </a:p>
          <a:p>
            <a:r>
              <a:rPr lang="en-US" dirty="0"/>
              <a:t>Parameter will control how many times the producer will retry sending the message before giving up and notifying the client of an issue</a:t>
            </a:r>
          </a:p>
          <a:p>
            <a:r>
              <a:rPr lang="en-US" dirty="0"/>
              <a:t>By default, the producer will wait 100ms between retries, but you can control this using the retry.backoff.ms </a:t>
            </a:r>
            <a:r>
              <a:rPr lang="en-US" dirty="0" err="1"/>
              <a:t>parame</a:t>
            </a:r>
            <a:r>
              <a:rPr lang="en-US" dirty="0"/>
              <a:t>‐ </a:t>
            </a:r>
            <a:r>
              <a:rPr lang="en-US" dirty="0" err="1"/>
              <a:t>ter</a:t>
            </a:r>
            <a:endParaRPr lang="en-US" dirty="0"/>
          </a:p>
        </p:txBody>
      </p:sp>
      <p:sp>
        <p:nvSpPr>
          <p:cNvPr id="3" name="TextBox 2">
            <a:extLst>
              <a:ext uri="{FF2B5EF4-FFF2-40B4-BE49-F238E27FC236}">
                <a16:creationId xmlns:a16="http://schemas.microsoft.com/office/drawing/2014/main" id="{BEAB4F75-801A-4ED0-B2BE-3B3B765620FC}"/>
              </a:ext>
            </a:extLst>
          </p:cNvPr>
          <p:cNvSpPr txBox="1"/>
          <p:nvPr/>
        </p:nvSpPr>
        <p:spPr>
          <a:xfrm>
            <a:off x="1075765" y="4123765"/>
            <a:ext cx="9547412" cy="1200329"/>
          </a:xfrm>
          <a:prstGeom prst="rect">
            <a:avLst/>
          </a:prstGeom>
          <a:noFill/>
        </p:spPr>
        <p:txBody>
          <a:bodyPr wrap="square" rtlCol="0">
            <a:spAutoFit/>
          </a:bodyPr>
          <a:lstStyle/>
          <a:p>
            <a:r>
              <a:rPr lang="en-US" b="1" dirty="0"/>
              <a:t>max.block.ms</a:t>
            </a:r>
          </a:p>
          <a:p>
            <a:r>
              <a:rPr lang="en-US" dirty="0"/>
              <a:t>This parameter controls how long the producer will block when calling send() and when explicitly requesting metadata via </a:t>
            </a:r>
            <a:r>
              <a:rPr lang="en-US" dirty="0" err="1"/>
              <a:t>partitionsFor</a:t>
            </a:r>
            <a:r>
              <a:rPr lang="en-US" dirty="0"/>
              <a:t>(). Those methods block when the producer’s send buffer is full or when metadata is not available. When max.block.ms is reached, a timeout exception is thrown</a:t>
            </a:r>
          </a:p>
        </p:txBody>
      </p:sp>
    </p:spTree>
    <p:extLst>
      <p:ext uri="{BB962C8B-B14F-4D97-AF65-F5344CB8AC3E}">
        <p14:creationId xmlns:p14="http://schemas.microsoft.com/office/powerpoint/2010/main" val="25562398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827AEE-DE27-4350-9B05-6DBF78AE4E9E}"/>
              </a:ext>
            </a:extLst>
          </p:cNvPr>
          <p:cNvPicPr>
            <a:picLocks noChangeAspect="1"/>
          </p:cNvPicPr>
          <p:nvPr/>
        </p:nvPicPr>
        <p:blipFill>
          <a:blip r:embed="rId2"/>
          <a:stretch>
            <a:fillRect/>
          </a:stretch>
        </p:blipFill>
        <p:spPr>
          <a:xfrm>
            <a:off x="1570993" y="256732"/>
            <a:ext cx="9050013" cy="6344535"/>
          </a:xfrm>
          <a:prstGeom prst="rect">
            <a:avLst/>
          </a:prstGeom>
        </p:spPr>
      </p:pic>
    </p:spTree>
    <p:extLst>
      <p:ext uri="{BB962C8B-B14F-4D97-AF65-F5344CB8AC3E}">
        <p14:creationId xmlns:p14="http://schemas.microsoft.com/office/powerpoint/2010/main" val="18766408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8C20AB-5E07-4F46-94D0-9346939C1203}"/>
              </a:ext>
            </a:extLst>
          </p:cNvPr>
          <p:cNvSpPr txBox="1"/>
          <p:nvPr/>
        </p:nvSpPr>
        <p:spPr>
          <a:xfrm>
            <a:off x="4948518" y="2572871"/>
            <a:ext cx="6185647" cy="369332"/>
          </a:xfrm>
          <a:prstGeom prst="rect">
            <a:avLst/>
          </a:prstGeom>
          <a:noFill/>
        </p:spPr>
        <p:txBody>
          <a:bodyPr wrap="square" rtlCol="0">
            <a:spAutoFit/>
          </a:bodyPr>
          <a:lstStyle/>
          <a:p>
            <a:r>
              <a:rPr lang="fr-FR" dirty="0" err="1"/>
              <a:t>Consumers</a:t>
            </a:r>
            <a:r>
              <a:rPr lang="fr-FR" dirty="0"/>
              <a:t> and Consumer Groups</a:t>
            </a:r>
            <a:endParaRPr lang="en-US" dirty="0"/>
          </a:p>
        </p:txBody>
      </p:sp>
    </p:spTree>
    <p:extLst>
      <p:ext uri="{BB962C8B-B14F-4D97-AF65-F5344CB8AC3E}">
        <p14:creationId xmlns:p14="http://schemas.microsoft.com/office/powerpoint/2010/main" val="24267534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4131A2-C3EE-4AE1-97C9-BF7AD5349E61}"/>
              </a:ext>
            </a:extLst>
          </p:cNvPr>
          <p:cNvPicPr>
            <a:picLocks noChangeAspect="1"/>
          </p:cNvPicPr>
          <p:nvPr/>
        </p:nvPicPr>
        <p:blipFill>
          <a:blip r:embed="rId2"/>
          <a:stretch>
            <a:fillRect/>
          </a:stretch>
        </p:blipFill>
        <p:spPr>
          <a:xfrm>
            <a:off x="99175" y="232916"/>
            <a:ext cx="11993649" cy="6392167"/>
          </a:xfrm>
          <a:prstGeom prst="rect">
            <a:avLst/>
          </a:prstGeom>
        </p:spPr>
      </p:pic>
    </p:spTree>
    <p:extLst>
      <p:ext uri="{BB962C8B-B14F-4D97-AF65-F5344CB8AC3E}">
        <p14:creationId xmlns:p14="http://schemas.microsoft.com/office/powerpoint/2010/main" val="39457887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FA4644-08A1-46AD-80E8-B69A7F95445E}"/>
              </a:ext>
            </a:extLst>
          </p:cNvPr>
          <p:cNvSpPr txBox="1"/>
          <p:nvPr/>
        </p:nvSpPr>
        <p:spPr>
          <a:xfrm>
            <a:off x="1093694" y="735106"/>
            <a:ext cx="9726706" cy="923330"/>
          </a:xfrm>
          <a:prstGeom prst="rect">
            <a:avLst/>
          </a:prstGeom>
          <a:noFill/>
        </p:spPr>
        <p:txBody>
          <a:bodyPr wrap="square" rtlCol="0">
            <a:spAutoFit/>
          </a:bodyPr>
          <a:lstStyle/>
          <a:p>
            <a:r>
              <a:rPr lang="en-US" dirty="0"/>
              <a:t>A consumer has to be associated with a Consumer Group: Every consumer is always assigned to a 	consumer group</a:t>
            </a:r>
          </a:p>
          <a:p>
            <a:r>
              <a:rPr lang="en-US" dirty="0"/>
              <a:t>	-&gt; If no </a:t>
            </a:r>
            <a:r>
              <a:rPr lang="en-US" dirty="0" err="1"/>
              <a:t>group_id</a:t>
            </a:r>
            <a:r>
              <a:rPr lang="en-US" dirty="0"/>
              <a:t> is assigned default, then random group is </a:t>
            </a:r>
            <a:r>
              <a:rPr lang="en-US" dirty="0" err="1"/>
              <a:t>is</a:t>
            </a:r>
            <a:r>
              <a:rPr lang="en-US" dirty="0"/>
              <a:t> assigned by Kafka</a:t>
            </a:r>
          </a:p>
        </p:txBody>
      </p:sp>
      <p:sp>
        <p:nvSpPr>
          <p:cNvPr id="3" name="TextBox 2">
            <a:extLst>
              <a:ext uri="{FF2B5EF4-FFF2-40B4-BE49-F238E27FC236}">
                <a16:creationId xmlns:a16="http://schemas.microsoft.com/office/drawing/2014/main" id="{7AF041A9-DC5F-4D0A-9A69-D48FD187DAD1}"/>
              </a:ext>
            </a:extLst>
          </p:cNvPr>
          <p:cNvSpPr txBox="1"/>
          <p:nvPr/>
        </p:nvSpPr>
        <p:spPr>
          <a:xfrm>
            <a:off x="1219200" y="3048000"/>
            <a:ext cx="9269506" cy="923330"/>
          </a:xfrm>
          <a:prstGeom prst="rect">
            <a:avLst/>
          </a:prstGeom>
          <a:noFill/>
        </p:spPr>
        <p:txBody>
          <a:bodyPr wrap="square" rtlCol="0">
            <a:spAutoFit/>
          </a:bodyPr>
          <a:lstStyle/>
          <a:p>
            <a:r>
              <a:rPr lang="en-US" dirty="0"/>
              <a:t>When multiple consumers are subscribed to a topic and belong to the same consumer group, each consumer in the group will receive messages from a different subset of the partitions in the topic</a:t>
            </a:r>
          </a:p>
        </p:txBody>
      </p:sp>
    </p:spTree>
    <p:extLst>
      <p:ext uri="{BB962C8B-B14F-4D97-AF65-F5344CB8AC3E}">
        <p14:creationId xmlns:p14="http://schemas.microsoft.com/office/powerpoint/2010/main" val="7870725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7A1724-894D-4AE4-BE67-EF1BAD2E65F0}"/>
              </a:ext>
            </a:extLst>
          </p:cNvPr>
          <p:cNvPicPr>
            <a:picLocks noChangeAspect="1"/>
          </p:cNvPicPr>
          <p:nvPr/>
        </p:nvPicPr>
        <p:blipFill>
          <a:blip r:embed="rId2"/>
          <a:stretch>
            <a:fillRect/>
          </a:stretch>
        </p:blipFill>
        <p:spPr>
          <a:xfrm>
            <a:off x="1383005" y="680241"/>
            <a:ext cx="9192908" cy="3381847"/>
          </a:xfrm>
          <a:prstGeom prst="rect">
            <a:avLst/>
          </a:prstGeom>
        </p:spPr>
      </p:pic>
      <p:sp>
        <p:nvSpPr>
          <p:cNvPr id="4" name="TextBox 3">
            <a:extLst>
              <a:ext uri="{FF2B5EF4-FFF2-40B4-BE49-F238E27FC236}">
                <a16:creationId xmlns:a16="http://schemas.microsoft.com/office/drawing/2014/main" id="{3F274B36-2F8F-4CE1-8FA7-C28F3A7BAF3F}"/>
              </a:ext>
            </a:extLst>
          </p:cNvPr>
          <p:cNvSpPr txBox="1"/>
          <p:nvPr/>
        </p:nvSpPr>
        <p:spPr>
          <a:xfrm>
            <a:off x="1120588" y="4697506"/>
            <a:ext cx="10004612" cy="646331"/>
          </a:xfrm>
          <a:prstGeom prst="rect">
            <a:avLst/>
          </a:prstGeom>
          <a:noFill/>
        </p:spPr>
        <p:txBody>
          <a:bodyPr wrap="square" rtlCol="0">
            <a:spAutoFit/>
          </a:bodyPr>
          <a:lstStyle/>
          <a:p>
            <a:r>
              <a:rPr lang="en-US" dirty="0"/>
              <a:t>T1 with four partitions</a:t>
            </a:r>
          </a:p>
          <a:p>
            <a:r>
              <a:rPr lang="en-US" dirty="0"/>
              <a:t>C1 which is the only consumer in group G1 : will get all messages from all four t1 partitions</a:t>
            </a:r>
          </a:p>
        </p:txBody>
      </p:sp>
    </p:spTree>
    <p:extLst>
      <p:ext uri="{BB962C8B-B14F-4D97-AF65-F5344CB8AC3E}">
        <p14:creationId xmlns:p14="http://schemas.microsoft.com/office/powerpoint/2010/main" val="22758991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06E84-B6FF-4BE6-A40F-9BD16CC6863E}"/>
              </a:ext>
            </a:extLst>
          </p:cNvPr>
          <p:cNvPicPr>
            <a:picLocks noChangeAspect="1"/>
          </p:cNvPicPr>
          <p:nvPr/>
        </p:nvPicPr>
        <p:blipFill>
          <a:blip r:embed="rId2"/>
          <a:stretch>
            <a:fillRect/>
          </a:stretch>
        </p:blipFill>
        <p:spPr>
          <a:xfrm>
            <a:off x="1509072" y="417186"/>
            <a:ext cx="9173855" cy="3334215"/>
          </a:xfrm>
          <a:prstGeom prst="rect">
            <a:avLst/>
          </a:prstGeom>
        </p:spPr>
      </p:pic>
      <p:sp>
        <p:nvSpPr>
          <p:cNvPr id="4" name="TextBox 3">
            <a:extLst>
              <a:ext uri="{FF2B5EF4-FFF2-40B4-BE49-F238E27FC236}">
                <a16:creationId xmlns:a16="http://schemas.microsoft.com/office/drawing/2014/main" id="{21A0FCE6-F3EA-4A30-93FB-FCF20DAD616E}"/>
              </a:ext>
            </a:extLst>
          </p:cNvPr>
          <p:cNvSpPr txBox="1"/>
          <p:nvPr/>
        </p:nvSpPr>
        <p:spPr>
          <a:xfrm>
            <a:off x="1093693" y="4329953"/>
            <a:ext cx="10004612" cy="1477328"/>
          </a:xfrm>
          <a:prstGeom prst="rect">
            <a:avLst/>
          </a:prstGeom>
          <a:noFill/>
        </p:spPr>
        <p:txBody>
          <a:bodyPr wrap="square" rtlCol="0">
            <a:spAutoFit/>
          </a:bodyPr>
          <a:lstStyle/>
          <a:p>
            <a:r>
              <a:rPr lang="en-US" dirty="0"/>
              <a:t>T1 with four partitions</a:t>
            </a:r>
          </a:p>
          <a:p>
            <a:r>
              <a:rPr lang="en-US" dirty="0"/>
              <a:t>C1,C2  consumers in group G1 :</a:t>
            </a:r>
          </a:p>
          <a:p>
            <a:r>
              <a:rPr lang="en-US" dirty="0"/>
              <a:t>	=&gt; each consumer will only get messages from two partitions</a:t>
            </a:r>
          </a:p>
          <a:p>
            <a:r>
              <a:rPr lang="en-US" dirty="0"/>
              <a:t>	=&gt; Perhaps messages from partition 0 and 2 go to C1 and messages from partitions 1 and 3 go 	to consumer C2</a:t>
            </a:r>
          </a:p>
        </p:txBody>
      </p:sp>
    </p:spTree>
    <p:extLst>
      <p:ext uri="{BB962C8B-B14F-4D97-AF65-F5344CB8AC3E}">
        <p14:creationId xmlns:p14="http://schemas.microsoft.com/office/powerpoint/2010/main" val="33799491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F7B07F-2B00-45CC-B447-B92F197DFFCA}"/>
              </a:ext>
            </a:extLst>
          </p:cNvPr>
          <p:cNvSpPr txBox="1"/>
          <p:nvPr/>
        </p:nvSpPr>
        <p:spPr>
          <a:xfrm>
            <a:off x="1523362" y="4679576"/>
            <a:ext cx="9449438" cy="369332"/>
          </a:xfrm>
          <a:prstGeom prst="rect">
            <a:avLst/>
          </a:prstGeom>
          <a:noFill/>
        </p:spPr>
        <p:txBody>
          <a:bodyPr wrap="square" rtlCol="0">
            <a:spAutoFit/>
          </a:bodyPr>
          <a:lstStyle/>
          <a:p>
            <a:r>
              <a:rPr lang="en-US" dirty="0"/>
              <a:t>G1 has four consumers, then each will read messages from a single partition</a:t>
            </a:r>
          </a:p>
        </p:txBody>
      </p:sp>
      <p:pic>
        <p:nvPicPr>
          <p:cNvPr id="8" name="Picture 7">
            <a:extLst>
              <a:ext uri="{FF2B5EF4-FFF2-40B4-BE49-F238E27FC236}">
                <a16:creationId xmlns:a16="http://schemas.microsoft.com/office/drawing/2014/main" id="{E209E7B6-4705-4872-ADBA-7CAEAC05EA85}"/>
              </a:ext>
            </a:extLst>
          </p:cNvPr>
          <p:cNvPicPr>
            <a:picLocks noChangeAspect="1"/>
          </p:cNvPicPr>
          <p:nvPr/>
        </p:nvPicPr>
        <p:blipFill>
          <a:blip r:embed="rId2"/>
          <a:stretch>
            <a:fillRect/>
          </a:stretch>
        </p:blipFill>
        <p:spPr>
          <a:xfrm>
            <a:off x="1369277" y="685004"/>
            <a:ext cx="9202434" cy="3372321"/>
          </a:xfrm>
          <a:prstGeom prst="rect">
            <a:avLst/>
          </a:prstGeom>
        </p:spPr>
      </p:pic>
    </p:spTree>
    <p:extLst>
      <p:ext uri="{BB962C8B-B14F-4D97-AF65-F5344CB8AC3E}">
        <p14:creationId xmlns:p14="http://schemas.microsoft.com/office/powerpoint/2010/main" val="3516206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18614</TotalTime>
  <Words>8139</Words>
  <Application>Microsoft Office PowerPoint</Application>
  <PresentationFormat>Widescreen</PresentationFormat>
  <Paragraphs>482</Paragraphs>
  <Slides>158</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158</vt:i4>
      </vt:variant>
    </vt:vector>
  </HeadingPairs>
  <TitlesOfParts>
    <vt:vector size="171" baseType="lpstr">
      <vt:lpstr>Arial</vt:lpstr>
      <vt:lpstr>Calibri</vt:lpstr>
      <vt:lpstr>Calibri Light</vt:lpstr>
      <vt:lpstr>PolySans</vt:lpstr>
      <vt:lpstr>Roboto</vt:lpstr>
      <vt:lpstr>sohne</vt:lpstr>
      <vt:lpstr>Söhne</vt:lpstr>
      <vt:lpstr>Söhne Mono</vt:lpstr>
      <vt:lpstr>source-code-pro</vt:lpstr>
      <vt:lpstr>source-serif-pro</vt:lpstr>
      <vt:lpstr>Symbol</vt:lpstr>
      <vt:lpstr>YouTube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Taki Eddine RAHAL</dc:creator>
  <cp:lastModifiedBy>Taki Eddine RAHAL</cp:lastModifiedBy>
  <cp:revision>331</cp:revision>
  <dcterms:created xsi:type="dcterms:W3CDTF">2023-12-04T09:42:08Z</dcterms:created>
  <dcterms:modified xsi:type="dcterms:W3CDTF">2024-03-05T07:59:48Z</dcterms:modified>
</cp:coreProperties>
</file>